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8" r:id="rId5"/>
    <p:sldId id="367" r:id="rId6"/>
    <p:sldId id="397" r:id="rId7"/>
    <p:sldId id="399" r:id="rId8"/>
    <p:sldId id="393" r:id="rId9"/>
    <p:sldId id="291" r:id="rId10"/>
    <p:sldId id="289" r:id="rId11"/>
    <p:sldId id="394" r:id="rId12"/>
    <p:sldId id="398" r:id="rId13"/>
    <p:sldId id="295" r:id="rId14"/>
    <p:sldId id="294" r:id="rId15"/>
  </p:sldIdLst>
  <p:sldSz cx="9144000" cy="5143500" type="screen16x9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CA"/>
    <a:srgbClr val="FFCC11"/>
    <a:srgbClr val="FFCC66"/>
    <a:srgbClr val="FFF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CDCB38-50A5-A645-6CD6-DD2D7B413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F96A5-C77E-433E-B88D-6F90ECC3272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Ylätunnisteen paikkamerkki 8">
            <a:extLst>
              <a:ext uri="{FF2B5EF4-FFF2-40B4-BE49-F238E27FC236}">
                <a16:creationId xmlns:a16="http://schemas.microsoft.com/office/drawing/2014/main" id="{B15A18F4-5E34-7AA8-FAFB-EB36D3AA39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B436F4E-653D-8D9F-955E-EDBEF5201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030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B5851-3918-4436-A687-E717989864F1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59443-3552-4E32-9944-D8A794C0EF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29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128C-FC96-451D-8288-FA9ADE76D637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65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7873-80DD-413B-B457-8010C94B355C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36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E97C-D779-4857-8F0B-FC03F59E014C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33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0722-5B28-41ED-B0A8-7EC9A4443D44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54-4E2A-4C4A-ACA1-6A71088C70B4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76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58D-C7F8-4AA0-98A1-9B5ED36F7781}" type="datetime1">
              <a:rPr lang="fi-FI" smtClean="0"/>
              <a:t>26.2.2025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96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5740-AACA-470E-9D94-FF95B24EAA5F}" type="datetime1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42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441B-35AE-45ED-ACF4-63D187479C9A}" type="datetime1">
              <a:rPr lang="fi-FI" smtClean="0"/>
              <a:t>26.2.2025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50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9689-8487-4C38-B5D5-4730D0C6BD0A}" type="datetime1">
              <a:rPr lang="fi-FI" smtClean="0"/>
              <a:t>26.2.2025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62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3C12-570F-43B3-810A-1DC5104B33F0}" type="datetime1">
              <a:rPr lang="fi-FI" smtClean="0"/>
              <a:t>26.2.2025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80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7A8-4AFE-4F33-A143-26194482673D}" type="datetime1">
              <a:rPr lang="fi-FI" smtClean="0"/>
              <a:t>26.2.2025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16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64FE-CED4-45C3-9D58-B0C7BEC82371}" type="datetime1">
              <a:rPr lang="fi-FI" smtClean="0"/>
              <a:t>26.2.2025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1362-9435-4F42-93DA-D196391CB9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91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hjoissavofi.sharepoint.com/:b:/g/ERMNDH9RZ69Hm1PIcSAiSUkB-QcBLkl2uhQ-h3hPSWGhMA?e=Yv0kE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D18F47-A144-FA37-E5FB-CC9844A2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 descr="Kuva, joka sisältää kohteen järvi, vesi, kuvakaappaus, piha-&#10;&#10;Kuvaus luotu automaattisesti">
            <a:extLst>
              <a:ext uri="{FF2B5EF4-FFF2-40B4-BE49-F238E27FC236}">
                <a16:creationId xmlns:a16="http://schemas.microsoft.com/office/drawing/2014/main" id="{5D7F2B2E-2286-EEC0-F1D3-2A81A1226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solidFill>
            <a:schemeClr val="bg1"/>
          </a:solidFill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40AEF0C-B4FC-89DE-7557-670C14F24DB7}"/>
              </a:ext>
            </a:extLst>
          </p:cNvPr>
          <p:cNvSpPr txBox="1"/>
          <p:nvPr/>
        </p:nvSpPr>
        <p:spPr>
          <a:xfrm>
            <a:off x="898814" y="3206910"/>
            <a:ext cx="5093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kern="1400" spc="-5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Rakennerahastokausi</a:t>
            </a:r>
          </a:p>
          <a:p>
            <a:pPr algn="ctr"/>
            <a:r>
              <a:rPr lang="fi-FI" sz="2400" b="1" kern="1400" spc="-5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Kestävää kasvua ja työtä 2014-2020 </a:t>
            </a:r>
            <a:r>
              <a:rPr lang="fi-FI" sz="3200" b="1" kern="1400" spc="-5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Pohjois-Savon tuloksia</a:t>
            </a:r>
          </a:p>
          <a:p>
            <a:pPr algn="ctr"/>
            <a:endParaRPr lang="fi-FI" sz="1600" b="1" kern="1400" spc="-5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03B2E9-9F6F-2588-E180-A86E6BBD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1</a:t>
            </a:fld>
            <a:endParaRPr lang="fi-FI"/>
          </a:p>
        </p:txBody>
      </p:sp>
      <p:pic>
        <p:nvPicPr>
          <p:cNvPr id="4" name="Sisällön paikkamerkki 5" descr="Kuva, joka sisältää kohteen järvi, vesi, kuvakaappaus, piha-&#10;&#10;Kuvaus luotu automaattisesti">
            <a:extLst>
              <a:ext uri="{FF2B5EF4-FFF2-40B4-BE49-F238E27FC236}">
                <a16:creationId xmlns:a16="http://schemas.microsoft.com/office/drawing/2014/main" id="{D973007E-2ABF-E1D3-5195-C050E1CF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1861AF9-4A30-F1E5-43C1-2293F1B2A7CB}"/>
              </a:ext>
            </a:extLst>
          </p:cNvPr>
          <p:cNvSpPr txBox="1"/>
          <p:nvPr/>
        </p:nvSpPr>
        <p:spPr>
          <a:xfrm>
            <a:off x="573118" y="3345410"/>
            <a:ext cx="57449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Pohjois-Savon liiton tehtävät ja toiminta</a:t>
            </a:r>
            <a:endParaRPr lang="fi-FI" sz="2800" b="1" kern="1400" spc="-5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fi-FI" sz="2800" b="1" kern="1400" spc="-5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i-FI" sz="1400" b="1" kern="1400" spc="-50" dirty="0">
                <a:latin typeface="Aptos" panose="020B0004020202020204" pitchFamily="34" charset="0"/>
                <a:cs typeface="Times New Roman" panose="02020603050405020304" pitchFamily="18" charset="0"/>
              </a:rPr>
              <a:t>Maakuntajohtaja Tytti Määttä</a:t>
            </a:r>
          </a:p>
        </p:txBody>
      </p:sp>
    </p:spTree>
    <p:extLst>
      <p:ext uri="{BB962C8B-B14F-4D97-AF65-F5344CB8AC3E}">
        <p14:creationId xmlns:p14="http://schemas.microsoft.com/office/powerpoint/2010/main" val="16546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F977FF2-540E-FFCE-E23F-4691379C9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312" y="51198"/>
            <a:ext cx="7103376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387517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521FF8C-873F-AB2E-DB7D-72DF65D50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236" y="51198"/>
            <a:ext cx="7401529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273173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CDC73ED-1B17-3A30-6A67-45DD1E0B52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44" r="10344"/>
          <a:stretch/>
        </p:blipFill>
        <p:spPr>
          <a:xfrm>
            <a:off x="1889483" y="0"/>
            <a:ext cx="7252231" cy="5143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2650F0E-4B6F-AD70-DC66-2B0B455B392D}"/>
              </a:ext>
            </a:extLst>
          </p:cNvPr>
          <p:cNvSpPr txBox="1"/>
          <p:nvPr/>
        </p:nvSpPr>
        <p:spPr>
          <a:xfrm>
            <a:off x="628650" y="1825650"/>
            <a:ext cx="2866641" cy="280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50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3226A51-E155-6673-D506-D2B4BD3C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F0641362-9435-4F42-93DA-D196391CB9A0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E2C03C3-BABC-9CEB-21B0-376B56097DB5}"/>
              </a:ext>
            </a:extLst>
          </p:cNvPr>
          <p:cNvSpPr txBox="1">
            <a:spLocks/>
          </p:cNvSpPr>
          <p:nvPr/>
        </p:nvSpPr>
        <p:spPr>
          <a:xfrm>
            <a:off x="177705" y="252693"/>
            <a:ext cx="8467147" cy="7574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b="1" dirty="0">
                <a:latin typeface="Aptos" panose="020B0004020202020204" pitchFamily="34" charset="0"/>
              </a:rPr>
              <a:t>Pohjois-Savon liitto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ABD1B52-F1AB-10D1-9C4E-137DA9C76077}"/>
              </a:ext>
            </a:extLst>
          </p:cNvPr>
          <p:cNvSpPr txBox="1"/>
          <p:nvPr/>
        </p:nvSpPr>
        <p:spPr>
          <a:xfrm>
            <a:off x="-160722" y="1010127"/>
            <a:ext cx="535292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i-FI" sz="2600" dirty="0">
                <a:latin typeface="Aptos" panose="020B0004020202020204" pitchFamily="34" charset="0"/>
                <a:ea typeface="Calibri" panose="020F0502020204030204" pitchFamily="34" charset="0"/>
              </a:rPr>
              <a:t>Lakisääteinen kuntayhtymä, jäseninä kaikki maakunnan 19 kuntaa</a:t>
            </a:r>
          </a:p>
          <a:p>
            <a:pPr marL="342900" lvl="1"/>
            <a:endParaRPr lang="fi-FI" sz="2600" dirty="0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i-FI" sz="2600" dirty="0">
                <a:latin typeface="Aptos" panose="020B0004020202020204" pitchFamily="34" charset="0"/>
                <a:ea typeface="Calibri" panose="020F0502020204030204" pitchFamily="34" charset="0"/>
              </a:rPr>
              <a:t>Kuntayhtymä perustetaan jäsenkuntien valtuustojen hyväksymällä perussopimuksella (Kuntalaki 55 §.) </a:t>
            </a:r>
          </a:p>
          <a:p>
            <a:pPr marL="342900" lvl="1"/>
            <a:endParaRPr lang="fi-FI" dirty="0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i-FI" dirty="0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i-FI" dirty="0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342900" lvl="1"/>
            <a:endParaRPr lang="fi-FI" dirty="0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i-FI" sz="1800" dirty="0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i-FI" sz="1800" dirty="0"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1CBD03C-D5C2-6ABD-C076-ABB2F6F3E64F}"/>
              </a:ext>
            </a:extLst>
          </p:cNvPr>
          <p:cNvSpPr txBox="1"/>
          <p:nvPr/>
        </p:nvSpPr>
        <p:spPr>
          <a:xfrm>
            <a:off x="6357786" y="4791581"/>
            <a:ext cx="2466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Kuva: </a:t>
            </a:r>
            <a:r>
              <a:rPr lang="fi-FI" sz="1200" err="1">
                <a:solidFill>
                  <a:schemeClr val="bg1"/>
                </a:solidFill>
              </a:rPr>
              <a:t>Wille</a:t>
            </a:r>
            <a:r>
              <a:rPr lang="fi-FI" sz="1200">
                <a:solidFill>
                  <a:schemeClr val="bg1"/>
                </a:solidFill>
              </a:rPr>
              <a:t> Markkanen</a:t>
            </a:r>
          </a:p>
        </p:txBody>
      </p:sp>
    </p:spTree>
    <p:extLst>
      <p:ext uri="{BB962C8B-B14F-4D97-AF65-F5344CB8AC3E}">
        <p14:creationId xmlns:p14="http://schemas.microsoft.com/office/powerpoint/2010/main" val="363191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722EF3D-E817-AAAA-759F-F80D30FA6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504DD2-193D-9C77-2E80-14C7807D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F0641362-9435-4F42-93DA-D196391CB9A0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7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9678769-1A68-215D-7443-E5A48115F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AA0402-19B4-4C2B-F26F-5F31C59A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F0641362-9435-4F42-93DA-D196391CB9A0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0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81BB09B-2A6A-E069-A232-DFF9AE48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1362-9435-4F42-93DA-D196391CB9A0}" type="slidenum">
              <a:rPr lang="fi-FI" smtClean="0"/>
              <a:t>5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C93D7E1-DBC1-73B3-BF8A-E97091906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7" y="0"/>
            <a:ext cx="81768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238B9E-8705-963E-951D-FD7B90C3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43" y="273844"/>
            <a:ext cx="7916007" cy="583865"/>
          </a:xfrm>
        </p:spPr>
        <p:txBody>
          <a:bodyPr/>
          <a:lstStyle/>
          <a:p>
            <a:r>
              <a:rPr lang="fi-FI"/>
              <a:t>Aluesuunnittelu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DA22A1-7789-F400-5034-A81755A0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11" y="858883"/>
            <a:ext cx="8603658" cy="4280671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fi-FI" sz="1500" b="1" dirty="0"/>
              <a:t>Pohjois-Savon maakuntakaavan 2040, 2. vaihe:</a:t>
            </a:r>
          </a:p>
          <a:p>
            <a:pPr lvl="1"/>
            <a:r>
              <a:rPr lang="fi-FI" sz="1500" dirty="0"/>
              <a:t>Hyväksymiskäsittely 12/2024, toimeenpano 2/2025</a:t>
            </a:r>
          </a:p>
          <a:p>
            <a:r>
              <a:rPr lang="fi-FI" sz="1500" b="1" dirty="0"/>
              <a:t>Pohjois-Savon maakuntakaavan 2040, 3. vaihe; aurinko, vety ja kauppa sekä tuulivoiman tarkistukset</a:t>
            </a:r>
          </a:p>
          <a:p>
            <a:pPr lvl="1"/>
            <a:r>
              <a:rPr lang="fi-FI" sz="1500" dirty="0"/>
              <a:t>Selvityksiä on laadittu ja laaditaan</a:t>
            </a:r>
          </a:p>
          <a:p>
            <a:pPr lvl="1"/>
            <a:r>
              <a:rPr lang="fi-FI" sz="1500" dirty="0"/>
              <a:t>Maakuntakaavaluonnos valmistuu loppuvuodesta, ehdotusvaiheet ja hyväksyminen 2025 aikana</a:t>
            </a:r>
          </a:p>
          <a:p>
            <a:pPr marL="342900" lvl="1" indent="0">
              <a:buNone/>
            </a:pPr>
            <a:endParaRPr lang="fi-FI" sz="1500" dirty="0"/>
          </a:p>
          <a:p>
            <a:r>
              <a:rPr lang="fi-FI" sz="1500" b="1" dirty="0"/>
              <a:t>Liikennejärjestelmä </a:t>
            </a:r>
            <a:r>
              <a:rPr lang="fi-FI" sz="1500" dirty="0"/>
              <a:t>on edelleen</a:t>
            </a:r>
            <a:r>
              <a:rPr lang="fi-FI" sz="1500" b="1" dirty="0"/>
              <a:t> </a:t>
            </a:r>
            <a:r>
              <a:rPr lang="fi-FI" sz="1500" dirty="0"/>
              <a:t>edunajamisen kärkiteemoja, mm. Itä-Suomen maakuntien yhteistyössä</a:t>
            </a:r>
          </a:p>
          <a:p>
            <a:r>
              <a:rPr lang="fi-FI" sz="1500" b="1" dirty="0"/>
              <a:t>Pohjois-Savon kokonaisturvallisuuden klusteri –hanke </a:t>
            </a:r>
            <a:r>
              <a:rPr lang="fi-FI" sz="1500" dirty="0"/>
              <a:t>etenee hyvää vauhtia (12 kk takana)</a:t>
            </a:r>
          </a:p>
          <a:p>
            <a:r>
              <a:rPr lang="fi-FI" sz="1500" b="1" dirty="0"/>
              <a:t>Viitoskäytävä -hankkeen</a:t>
            </a:r>
            <a:r>
              <a:rPr lang="fi-FI" sz="1500" dirty="0"/>
              <a:t> jatko sovittu. Vuosi 2025 hyödynnetään verkostoa osana normaalia toimintaa. Itse hanke on päättynyt 31.5.2024, loppuraportti </a:t>
            </a:r>
            <a:r>
              <a:rPr lang="fi-FI" sz="1500" dirty="0" err="1">
                <a:hlinkClick r:id="rId2"/>
              </a:rPr>
              <a:t>ViitoskäytäväSanomat</a:t>
            </a:r>
            <a:endParaRPr lang="fi-FI" sz="1500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10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238B9E-8705-963E-951D-FD7B90C3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61" y="273844"/>
            <a:ext cx="8118389" cy="488318"/>
          </a:xfrm>
        </p:spPr>
        <p:txBody>
          <a:bodyPr>
            <a:normAutofit/>
          </a:bodyPr>
          <a:lstStyle/>
          <a:p>
            <a:r>
              <a:rPr lang="fi-FI" sz="2700" dirty="0"/>
              <a:t>Aluekehitys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DA22A1-7789-F400-5034-A81755A0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61" y="759106"/>
            <a:ext cx="8311463" cy="409372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fi-FI" sz="1350" b="1" dirty="0">
                <a:latin typeface="Franklin Gothic Book"/>
                <a:cs typeface="Calibri"/>
              </a:rPr>
              <a:t>Pohjois-Savon maakuntaohjelma 2022-2025 linjaa kehittämistä</a:t>
            </a:r>
          </a:p>
          <a:p>
            <a:pPr lvl="1"/>
            <a:r>
              <a:rPr lang="fi-FI" sz="1350" dirty="0"/>
              <a:t>Rahoitusseurannan mukaan EU- ja kansallinen rahoitus kohdentunut maakunnan kärkialoille </a:t>
            </a:r>
          </a:p>
          <a:p>
            <a:pPr lvl="1"/>
            <a:r>
              <a:rPr lang="fi-FI" sz="1350" dirty="0"/>
              <a:t>Liiton hallinnoimassa ennakoinnin integraatio –hankkeessa on arvioitu työvoiman kysyntää ja tarjontaa sekä toimialojen kehitystä </a:t>
            </a:r>
          </a:p>
          <a:p>
            <a:pPr lvl="1"/>
            <a:r>
              <a:rPr lang="fi-FI" sz="1350" dirty="0"/>
              <a:t>Uusi vahvistuva alue kokonaisturvallisuuden verkottunut klusteri, pääpaikkanaan Kuopio</a:t>
            </a:r>
          </a:p>
          <a:p>
            <a:r>
              <a:rPr lang="fi-FI" sz="1350" b="1" dirty="0"/>
              <a:t>Maakuntaohjelman edistäminen</a:t>
            </a:r>
          </a:p>
          <a:p>
            <a:r>
              <a:rPr lang="fi-FI" sz="1350" dirty="0"/>
              <a:t>Maakuntaohjelman toimeenpanosuunnitelma 2025-2026 linjaa kehittämistoimia sekä EU- ja kansallisten tukien kohdentumista Pohjois-Savossa. TOPSU-päivitetty.</a:t>
            </a:r>
          </a:p>
          <a:p>
            <a:r>
              <a:rPr lang="fi-FI" sz="1350" dirty="0"/>
              <a:t>Pohjois-Savossa edelleen myönnettävänä rakennerahasto- (EAKR ja ESR) sekä oikeudenmukaisen siirtymän rahoitusta (JTF) noin 80M€ sekä maaseutuohjelman rahoitusta 5M€</a:t>
            </a:r>
          </a:p>
          <a:p>
            <a:pPr marL="0" indent="0">
              <a:buNone/>
            </a:pPr>
            <a:r>
              <a:rPr lang="fi-FI" sz="1350" dirty="0"/>
              <a:t>•Pohjois-Savon liiton osuus n. 21M€</a:t>
            </a:r>
          </a:p>
          <a:p>
            <a:pPr marL="0" indent="0">
              <a:buNone/>
            </a:pPr>
            <a:r>
              <a:rPr lang="fi-FI" sz="1350" dirty="0"/>
              <a:t>Pohjois-Savon liitolta lisäksi haettavissa kansallista rahoitusta: Pohjois-Savon kehittämisrahaston sekä valtion aluekehitysrahoitus</a:t>
            </a:r>
          </a:p>
          <a:p>
            <a:r>
              <a:rPr lang="fi-FI" sz="1350" dirty="0"/>
              <a:t>Pohjois-Savon pitkän tähtäimen suunnitelman,</a:t>
            </a:r>
            <a:r>
              <a:rPr lang="fi-FI" sz="1350" b="1" dirty="0"/>
              <a:t> maakuntasuunnitelman vuoteen 2040</a:t>
            </a:r>
            <a:r>
              <a:rPr lang="fi-FI" sz="1350" dirty="0"/>
              <a:t> sekä konkreettisia kehittämistoimenpiteitä sisältävän </a:t>
            </a:r>
            <a:r>
              <a:rPr lang="fi-FI" sz="1350" b="1" dirty="0"/>
              <a:t>maakuntaohjelman 2026-2029</a:t>
            </a:r>
            <a:r>
              <a:rPr lang="fi-FI" sz="1350" dirty="0"/>
              <a:t> laadinta käynnistyvät</a:t>
            </a:r>
          </a:p>
          <a:p>
            <a:pPr lvl="1"/>
            <a:r>
              <a:rPr lang="fi-FI" sz="1350" dirty="0"/>
              <a:t>Laajat sitouttava prosessi, maakuntavaltuustoseminaari, maakuntavaltuusto hyväksyy marraskuussa 2025</a:t>
            </a:r>
          </a:p>
          <a:p>
            <a:endParaRPr lang="fi-FI" sz="1350" dirty="0"/>
          </a:p>
          <a:p>
            <a:endParaRPr lang="fi-FI" sz="16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5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F64A0E1-4B35-6DF2-E23E-8F6204395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924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BD6F5D-611C-668C-9FEE-4140656A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F0641362-9435-4F42-93DA-D196391CB9A0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1AF2EA-3D5F-72F8-A391-7E9FC083EA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 bwMode="auto">
          <a:xfrm>
            <a:off x="20" y="961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972843-7995-ED50-FD2F-4827B9E7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F0641362-9435-4F42-93DA-D196391CB9A0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7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eltaine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3b061cd-53d6-40d0-91b9-8a591a5e497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ABA26CF07B642BD5AA0AD34A6FA2E" ma:contentTypeVersion="15" ma:contentTypeDescription="Create a new document." ma:contentTypeScope="" ma:versionID="5fd6989df66c34f8456245f1679d4aff">
  <xsd:schema xmlns:xsd="http://www.w3.org/2001/XMLSchema" xmlns:xs="http://www.w3.org/2001/XMLSchema" xmlns:p="http://schemas.microsoft.com/office/2006/metadata/properties" xmlns:ns3="03b061cd-53d6-40d0-91b9-8a591a5e497c" xmlns:ns4="1f9795bd-9e70-47f9-8443-e0d8cdd46423" targetNamespace="http://schemas.microsoft.com/office/2006/metadata/properties" ma:root="true" ma:fieldsID="6ce147d8bdc4d084cc44886e8bf22948" ns3:_="" ns4:_="">
    <xsd:import namespace="03b061cd-53d6-40d0-91b9-8a591a5e497c"/>
    <xsd:import namespace="1f9795bd-9e70-47f9-8443-e0d8cdd46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061cd-53d6-40d0-91b9-8a591a5e4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795bd-9e70-47f9-8443-e0d8cdd46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D26CB-7493-418B-A9A6-9F96C73713E6}">
  <ds:schemaRefs>
    <ds:schemaRef ds:uri="http://schemas.microsoft.com/office/2006/documentManagement/types"/>
    <ds:schemaRef ds:uri="http://schemas.openxmlformats.org/package/2006/metadata/core-properties"/>
    <ds:schemaRef ds:uri="1f9795bd-9e70-47f9-8443-e0d8cdd4642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03b061cd-53d6-40d0-91b9-8a591a5e49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FC3FA5-B499-4206-9236-3B20861F77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5E842-5185-4596-87AF-819C0908B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b061cd-53d6-40d0-91b9-8a591a5e497c"/>
    <ds:schemaRef ds:uri="1f9795bd-9e70-47f9-8443-e0d8cdd46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263</Words>
  <Application>Microsoft Office PowerPoint</Application>
  <PresentationFormat>Näytössä katseltava esitys (16:9)</PresentationFormat>
  <Paragraphs>43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Franklin Gothic Book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Aluesuunnittelu</vt:lpstr>
      <vt:lpstr>Aluekehitys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Sihvonen Jari</dc:creator>
  <cp:lastModifiedBy>Määttä Tytti</cp:lastModifiedBy>
  <cp:revision>5</cp:revision>
  <cp:lastPrinted>2025-02-11T13:11:10Z</cp:lastPrinted>
  <dcterms:created xsi:type="dcterms:W3CDTF">2024-09-26T09:39:21Z</dcterms:created>
  <dcterms:modified xsi:type="dcterms:W3CDTF">2025-02-26T08:51:59Z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0x010100FCCABA26CF07B642BD5AA0AD34A6FA2E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