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8" r:id="rId5"/>
    <p:sldId id="367" r:id="rId6"/>
    <p:sldId id="383" r:id="rId7"/>
    <p:sldId id="294" r:id="rId8"/>
    <p:sldId id="368" r:id="rId9"/>
    <p:sldId id="389" r:id="rId10"/>
    <p:sldId id="257" r:id="rId11"/>
    <p:sldId id="377" r:id="rId12"/>
    <p:sldId id="359" r:id="rId13"/>
    <p:sldId id="388" r:id="rId14"/>
    <p:sldId id="369" r:id="rId15"/>
    <p:sldId id="382" r:id="rId16"/>
    <p:sldId id="261" r:id="rId17"/>
    <p:sldId id="392" r:id="rId18"/>
  </p:sldIdLst>
  <p:sldSz cx="9144000" cy="5143500" type="screen16x9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CA"/>
    <a:srgbClr val="FFCC11"/>
    <a:srgbClr val="FFCC66"/>
    <a:srgbClr val="FFF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8450D-9B28-4A59-91D0-7D11ACA16303}" v="14" dt="2025-02-26T11:11:38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6"/>
    <p:restoredTop sz="94662"/>
  </p:normalViewPr>
  <p:slideViewPr>
    <p:cSldViewPr snapToGrid="0">
      <p:cViewPr varScale="1">
        <p:scale>
          <a:sx n="192" d="100"/>
          <a:sy n="192" d="100"/>
        </p:scale>
        <p:origin x="17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CDCB38-50A5-A645-6CD6-DD2D7B413A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F96A5-C77E-433E-B88D-6F90ECC3272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Ylätunnisteen paikkamerkki 8">
            <a:extLst>
              <a:ext uri="{FF2B5EF4-FFF2-40B4-BE49-F238E27FC236}">
                <a16:creationId xmlns:a16="http://schemas.microsoft.com/office/drawing/2014/main" id="{B15A18F4-5E34-7AA8-FAFB-EB36D3AA39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7B436F4E-653D-8D9F-955E-EDBEF52012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030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B5851-3918-4436-A687-E717989864F1}" type="datetimeFigureOut">
              <a:rPr lang="fi-FI" smtClean="0"/>
              <a:t>27.2.2025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59443-3552-4E32-9944-D8A794C0EF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529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59443-3552-4E32-9944-D8A794C0EF4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768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128C-FC96-451D-8288-FA9ADE76D637}" type="datetime1">
              <a:rPr lang="fi-FI" smtClean="0"/>
              <a:t>27.2.2025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965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57873-80DD-413B-B457-8010C94B355C}" type="datetime1">
              <a:rPr lang="fi-FI" smtClean="0"/>
              <a:t>27.2.2025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836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E97C-D779-4857-8F0B-FC03F59E014C}" type="datetime1">
              <a:rPr lang="fi-FI" smtClean="0"/>
              <a:t>27.2.2025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533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0722-5B28-41ED-B0A8-7EC9A4443D44}" type="datetime1">
              <a:rPr lang="fi-FI" smtClean="0"/>
              <a:t>27.2.2025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0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C754-4E2A-4C4A-ACA1-6A71088C70B4}" type="datetime1">
              <a:rPr lang="fi-FI" smtClean="0"/>
              <a:t>27.2.2025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76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358D-C7F8-4AA0-98A1-9B5ED36F7781}" type="datetime1">
              <a:rPr lang="fi-FI" smtClean="0"/>
              <a:t>27.2.2025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996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5740-AACA-470E-9D94-FF95B24EAA5F}" type="datetime1">
              <a:rPr lang="fi-FI" smtClean="0"/>
              <a:t>27.2.2025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42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441B-35AE-45ED-ACF4-63D187479C9A}" type="datetime1">
              <a:rPr lang="fi-FI" smtClean="0"/>
              <a:t>27.2.2025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450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49689-8487-4C38-B5D5-4730D0C6BD0A}" type="datetime1">
              <a:rPr lang="fi-FI" smtClean="0"/>
              <a:t>27.2.2025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862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C12-570F-43B3-810A-1DC5104B33F0}" type="datetime1">
              <a:rPr lang="fi-FI" smtClean="0"/>
              <a:t>27.2.2025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580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F7A8-4AFE-4F33-A143-26194482673D}" type="datetime1">
              <a:rPr lang="fi-FI" smtClean="0"/>
              <a:t>27.2.2025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216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364FE-CED4-45C3-9D58-B0C7BEC82371}" type="datetime1">
              <a:rPr lang="fi-FI" smtClean="0"/>
              <a:t>27.2.2025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41362-9435-4F42-93DA-D196391CB9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591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D18F47-A144-FA37-E5FB-CC9844A2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 descr="Kuva, joka sisältää kohteen järvi, vesi, kuvakaappaus, piha-&#10;&#10;Kuvaus luotu automaattisesti">
            <a:extLst>
              <a:ext uri="{FF2B5EF4-FFF2-40B4-BE49-F238E27FC236}">
                <a16:creationId xmlns:a16="http://schemas.microsoft.com/office/drawing/2014/main" id="{5D7F2B2E-2286-EEC0-F1D3-2A81A1226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solidFill>
            <a:schemeClr val="bg1"/>
          </a:solidFill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40AEF0C-B4FC-89DE-7557-670C14F24DB7}"/>
              </a:ext>
            </a:extLst>
          </p:cNvPr>
          <p:cNvSpPr txBox="1"/>
          <p:nvPr/>
        </p:nvSpPr>
        <p:spPr>
          <a:xfrm>
            <a:off x="898814" y="3206910"/>
            <a:ext cx="5093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kern="1400" spc="-5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Rakennerahastokausi</a:t>
            </a:r>
          </a:p>
          <a:p>
            <a:pPr algn="ctr"/>
            <a:r>
              <a:rPr lang="fi-FI" sz="2400" b="1" kern="1400" spc="-5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Kestävää kasvua ja työtä 2014-2020 </a:t>
            </a:r>
            <a:r>
              <a:rPr lang="fi-FI" sz="3200" b="1" kern="1400" spc="-5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Pohjois-Savon tuloksia</a:t>
            </a:r>
          </a:p>
          <a:p>
            <a:pPr algn="ctr"/>
            <a:endParaRPr lang="fi-FI" sz="1600" b="1" kern="1400" spc="-5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03B2E9-9F6F-2588-E180-A86E6BBD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1</a:t>
            </a:fld>
            <a:endParaRPr lang="fi-FI"/>
          </a:p>
        </p:txBody>
      </p:sp>
      <p:pic>
        <p:nvPicPr>
          <p:cNvPr id="4" name="Sisällön paikkamerkki 5" descr="Kuva, joka sisältää kohteen järvi, vesi, kuvakaappaus, piha-&#10;&#10;Kuvaus luotu automaattisesti">
            <a:extLst>
              <a:ext uri="{FF2B5EF4-FFF2-40B4-BE49-F238E27FC236}">
                <a16:creationId xmlns:a16="http://schemas.microsoft.com/office/drawing/2014/main" id="{D973007E-2ABF-E1D3-5195-C050E1CF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1861AF9-4A30-F1E5-43C1-2293F1B2A7CB}"/>
              </a:ext>
            </a:extLst>
          </p:cNvPr>
          <p:cNvSpPr txBox="1"/>
          <p:nvPr/>
        </p:nvSpPr>
        <p:spPr>
          <a:xfrm>
            <a:off x="573118" y="3345410"/>
            <a:ext cx="57449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kern="1400" spc="-50" dirty="0">
                <a:latin typeface="Aptos" panose="020B0004020202020204" pitchFamily="34" charset="0"/>
                <a:cs typeface="Times New Roman" panose="02020603050405020304" pitchFamily="18" charset="0"/>
              </a:rPr>
              <a:t>Maakuntaliiton toimielimet ja päätöksenteko</a:t>
            </a:r>
          </a:p>
          <a:p>
            <a:pPr algn="ctr"/>
            <a:endParaRPr lang="fi-FI" sz="2800" b="1" kern="1400" spc="-5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i-FI" sz="1400" b="1" kern="1400" spc="-50" dirty="0">
                <a:latin typeface="Aptos" panose="020B0004020202020204" pitchFamily="34" charset="0"/>
                <a:cs typeface="Times New Roman" panose="02020603050405020304" pitchFamily="18" charset="0"/>
              </a:rPr>
              <a:t>vs. hallintojohtaja Riikka Pehkonen</a:t>
            </a:r>
          </a:p>
        </p:txBody>
      </p:sp>
    </p:spTree>
    <p:extLst>
      <p:ext uri="{BB962C8B-B14F-4D97-AF65-F5344CB8AC3E}">
        <p14:creationId xmlns:p14="http://schemas.microsoft.com/office/powerpoint/2010/main" val="1654646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993D1BE-D993-167B-B43E-B24D58E4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40" r="1" b="9092"/>
          <a:stretch/>
        </p:blipFill>
        <p:spPr>
          <a:xfrm>
            <a:off x="20" y="10"/>
            <a:ext cx="6501364" cy="5143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51435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15500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1832610"/>
            <a:ext cx="2414016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2624E8F-1633-0944-1692-F6792080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8279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641362-9435-4F42-93DA-D196391CB9A0}" type="slidenum">
              <a:rPr lang="fi-FI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fi-F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975337A-4388-78C1-7865-51A8545388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459" y="106262"/>
            <a:ext cx="6439466" cy="42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Aptos" panose="020B0004020202020204" pitchFamily="34" charset="0"/>
                <a:ea typeface="+mj-ea"/>
                <a:cs typeface="+mj-cs"/>
              </a:rPr>
              <a:t>Maakuntahallitus 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961E926D-5A4C-39D2-A8F3-38193CD1B7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50702" y="639372"/>
            <a:ext cx="5819290" cy="5237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5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1500" dirty="0">
                <a:latin typeface="Aptos" panose="020B0004020202020204" pitchFamily="34" charset="0"/>
              </a:rPr>
              <a:t>Maakuntahallitus vastaa valtuuston päätösten valmistelusta, täytäntöönpanosta ja laillisuuden valvonnasta.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5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1500" dirty="0">
                <a:latin typeface="Aptos" panose="020B0004020202020204" pitchFamily="34" charset="0"/>
              </a:rPr>
              <a:t>Maakuntahallitus hoitaa hallintoa, valvoo kuntayhtymän etua, edustaa kuntayhtymää ja tekee sen puolesta sopimukset. Maakuntahallitus voi siirtää edellä tarkoitettuja tehtäviä ja valtuuksia alaisilleen viranhaltijoille.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5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1500" dirty="0">
                <a:latin typeface="Aptos" panose="020B0004020202020204" pitchFamily="34" charset="0"/>
              </a:rPr>
              <a:t>Maakuntahallitus vastaa kuntayhtymän toiminnan yhteensovittamisesta, henkilöstöpolitiikasta ja huolehtii kuntayhtymän sisäisestä valvonnasta ja riskienhallinnan järjestämisestä.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5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1500" dirty="0">
                <a:latin typeface="Aptos" panose="020B0004020202020204" pitchFamily="34" charset="0"/>
              </a:rPr>
              <a:t>Maakuntahallituksella on oikeus edelleen siirtää päätöksellään kansallisen kehittämisrahan myöntöä ja takaisinperintää sekä liiton lausuntoja koskevaa päätäntävaltaa maakuntajohtajalle.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5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1500" dirty="0">
                <a:latin typeface="Aptos" panose="020B0004020202020204" pitchFamily="34" charset="0"/>
              </a:rPr>
              <a:t>Valtuusto hyväksyy talousarvion, maakuntahallitus talousarvioon perustuvat käyttösuunnitelmat.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5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1500" dirty="0">
                <a:latin typeface="Aptos" panose="020B0004020202020204" pitchFamily="34" charset="0"/>
              </a:rPr>
              <a:t>Maakuntahallituksella on pääsääntöisesti 11 kokousta vuodessa.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dirty="0"/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fi-FI" dirty="0"/>
          </a:p>
          <a:p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869A04E-EA55-DC07-5529-05E365084A77}"/>
              </a:ext>
            </a:extLst>
          </p:cNvPr>
          <p:cNvSpPr txBox="1"/>
          <p:nvPr/>
        </p:nvSpPr>
        <p:spPr>
          <a:xfrm>
            <a:off x="71936" y="4767262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Kuva: </a:t>
            </a:r>
            <a:r>
              <a:rPr lang="fi-FI" sz="1200" err="1">
                <a:solidFill>
                  <a:schemeClr val="bg1"/>
                </a:solidFill>
              </a:rPr>
              <a:t>Wille</a:t>
            </a:r>
            <a:r>
              <a:rPr lang="fi-FI" sz="1200">
                <a:solidFill>
                  <a:schemeClr val="bg1"/>
                </a:solidFill>
              </a:rPr>
              <a:t> Markkanen</a:t>
            </a:r>
          </a:p>
        </p:txBody>
      </p:sp>
    </p:spTree>
    <p:extLst>
      <p:ext uri="{BB962C8B-B14F-4D97-AF65-F5344CB8AC3E}">
        <p14:creationId xmlns:p14="http://schemas.microsoft.com/office/powerpoint/2010/main" val="32137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0ED203A7-3C9A-152F-3EE3-718A9C65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45" y="139307"/>
            <a:ext cx="4501582" cy="858984"/>
          </a:xfrm>
        </p:spPr>
        <p:txBody>
          <a:bodyPr>
            <a:normAutofit fontScale="90000"/>
          </a:bodyPr>
          <a:lstStyle/>
          <a:p>
            <a:br>
              <a:rPr lang="fi-FI" sz="2300" b="1" dirty="0">
                <a:latin typeface="Aptos" panose="020B0004020202020204" pitchFamily="34" charset="0"/>
              </a:rPr>
            </a:br>
            <a:r>
              <a:rPr lang="fi-FI" sz="2300" b="1" dirty="0">
                <a:latin typeface="Aptos" panose="020B0004020202020204" pitchFamily="34" charset="0"/>
              </a:rPr>
              <a:t>Luottamushenkilöiden palkkiosääntö</a:t>
            </a:r>
            <a:br>
              <a:rPr lang="fi-FI" sz="2300" b="1" dirty="0">
                <a:latin typeface="Aptos" panose="020B0004020202020204" pitchFamily="34" charset="0"/>
              </a:rPr>
            </a:br>
            <a:br>
              <a:rPr lang="fi-FI" sz="2300" b="1" dirty="0">
                <a:latin typeface="Aptos" panose="020B0004020202020204" pitchFamily="34" charset="0"/>
              </a:rPr>
            </a:br>
            <a:endParaRPr lang="fi-FI" sz="23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276E3A-C453-7D27-8F3B-B80A4F8AE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0" y="882254"/>
            <a:ext cx="5372100" cy="4021930"/>
          </a:xfrm>
        </p:spPr>
        <p:txBody>
          <a:bodyPr>
            <a:normAutofit fontScale="25000" lnSpcReduction="20000"/>
          </a:bodyPr>
          <a:lstStyle/>
          <a:p>
            <a:pPr marL="342900" lvl="1" indent="0">
              <a:buNone/>
            </a:pPr>
            <a:r>
              <a:rPr lang="fi-FI" sz="7200" dirty="0">
                <a:latin typeface="Aptos" panose="020B0004020202020204" pitchFamily="34" charset="0"/>
                <a:cs typeface="Calibri" panose="020F0502020204030204" pitchFamily="34" charset="0"/>
              </a:rPr>
              <a:t>Pohjois-Savon liiton luottamushenkilöille suoritetaan palkkiota luottamustoimen hoitamisesta ja korvausta ansionmenetyksestä sekä kustannuksista, joita luottamustoimen hoitamisesta aiheutuu (matkakustannukset, ansionmenetys.)</a:t>
            </a:r>
          </a:p>
          <a:p>
            <a:pPr marL="342900" lvl="1" indent="0">
              <a:buNone/>
            </a:pPr>
            <a:endParaRPr lang="fi-FI" sz="72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fi-FI" sz="7200" dirty="0">
                <a:latin typeface="Aptos" panose="020B0004020202020204" pitchFamily="34" charset="0"/>
                <a:cs typeface="Calibri" panose="020F0502020204030204" pitchFamily="34" charset="0"/>
              </a:rPr>
              <a:t>Palkkioita maksetaan liiton toimielinten kokouksista ja niistä kokouksista/työryhmistä, joihin luottamushenkilö on nimetty maakuntahallituksen toimesta. </a:t>
            </a:r>
          </a:p>
          <a:p>
            <a:pPr marL="342900" lvl="1" indent="0">
              <a:buNone/>
            </a:pPr>
            <a:endParaRPr lang="fi-FI" sz="72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fi-FI" sz="7200" dirty="0">
                <a:latin typeface="Aptos" panose="020B0004020202020204" pitchFamily="34" charset="0"/>
                <a:cs typeface="Calibri" panose="020F0502020204030204" pitchFamily="34" charset="0"/>
              </a:rPr>
              <a:t>Luottamushenkilön tulee esittää kirjallisesti selvitys ansionmenetyksestään (työnantajan todistus yli 15€/h palkasta.)</a:t>
            </a:r>
          </a:p>
          <a:p>
            <a:pPr marL="342900" lvl="1" indent="0">
              <a:buNone/>
            </a:pPr>
            <a:endParaRPr lang="fi-FI" sz="72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fi-FI" sz="7200" dirty="0">
                <a:latin typeface="Aptos" panose="020B0004020202020204" pitchFamily="34" charset="0"/>
                <a:cs typeface="Calibri" panose="020F0502020204030204" pitchFamily="34" charset="0"/>
              </a:rPr>
              <a:t>Ansionmenetyksen ja kustannusten korvaamista koskeva vaatimus on esitettävä </a:t>
            </a:r>
            <a:r>
              <a:rPr lang="fi-FI" sz="7200" b="1" dirty="0">
                <a:latin typeface="Aptos" panose="020B0004020202020204" pitchFamily="34" charset="0"/>
                <a:cs typeface="Calibri" panose="020F0502020204030204" pitchFamily="34" charset="0"/>
              </a:rPr>
              <a:t>kuuden kuukauden</a:t>
            </a:r>
            <a:r>
              <a:rPr lang="fi-FI" sz="7200" dirty="0">
                <a:latin typeface="Aptos" panose="020B0004020202020204" pitchFamily="34" charset="0"/>
                <a:cs typeface="Calibri" panose="020F0502020204030204" pitchFamily="34" charset="0"/>
              </a:rPr>
              <a:t> kuluessa. </a:t>
            </a:r>
          </a:p>
          <a:p>
            <a:pPr marL="342900" lvl="1" indent="0">
              <a:buNone/>
            </a:pPr>
            <a:endParaRPr lang="fi-FI" sz="72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 sz="11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194E4AD-7B5A-D862-9FE5-32D1C7AB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23" r="25801" b="-1"/>
          <a:stretch/>
        </p:blipFill>
        <p:spPr>
          <a:xfrm>
            <a:off x="5399580" y="10"/>
            <a:ext cx="3744420" cy="5143490"/>
          </a:xfrm>
          <a:prstGeom prst="rect">
            <a:avLst/>
          </a:prstGeom>
          <a:effectLst/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1F643ED-6C08-C6D4-AA0F-D32C5BE8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641362-9435-4F42-93DA-D196391CB9A0}" type="slidenum">
              <a:rPr lang="fi-FI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A9B685F-859F-B105-8523-BC656C9E9B8B}"/>
              </a:ext>
            </a:extLst>
          </p:cNvPr>
          <p:cNvSpPr txBox="1"/>
          <p:nvPr/>
        </p:nvSpPr>
        <p:spPr>
          <a:xfrm>
            <a:off x="5442823" y="4824964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Kuva: </a:t>
            </a:r>
            <a:r>
              <a:rPr lang="fi-FI" sz="1200" err="1">
                <a:solidFill>
                  <a:schemeClr val="bg1"/>
                </a:solidFill>
              </a:rPr>
              <a:t>Wille</a:t>
            </a:r>
            <a:r>
              <a:rPr lang="fi-FI" sz="1200">
                <a:solidFill>
                  <a:schemeClr val="bg1"/>
                </a:solidFill>
              </a:rPr>
              <a:t> Markkanen</a:t>
            </a:r>
          </a:p>
        </p:txBody>
      </p:sp>
    </p:spTree>
    <p:extLst>
      <p:ext uri="{BB962C8B-B14F-4D97-AF65-F5344CB8AC3E}">
        <p14:creationId xmlns:p14="http://schemas.microsoft.com/office/powerpoint/2010/main" val="111701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B644AD92-D144-A040-3653-1E191B34F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34" b="-2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3D41B6-8C29-D63F-C86D-80AC4678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" y="102394"/>
            <a:ext cx="8596859" cy="483160"/>
          </a:xfrm>
        </p:spPr>
        <p:txBody>
          <a:bodyPr>
            <a:normAutofit/>
          </a:bodyPr>
          <a:lstStyle/>
          <a:p>
            <a:r>
              <a:rPr lang="fi-FI" sz="2400" b="1" dirty="0">
                <a:latin typeface="Aptos" panose="020B0004020202020204" pitchFamily="34" charset="0"/>
              </a:rPr>
              <a:t>Luottamushenkilöiden palkkiosääntö</a:t>
            </a:r>
            <a:endParaRPr lang="fi-FI" sz="24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8E1286E-646D-0139-E29D-D3661C0A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641362-9435-4F42-93DA-D196391CB9A0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F7E9E909-EA6D-E6A8-016B-34EA36867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575" y="687938"/>
            <a:ext cx="4114800" cy="4660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Liiton toimielinten kokouksista suoritetaan luottamushenkilöjäsenille palkkiota seuraavasti: </a:t>
            </a:r>
            <a:br>
              <a:rPr lang="fi-FI" sz="1600" dirty="0">
                <a:latin typeface="Aptos" panose="020B0004020202020204" pitchFamily="34" charset="0"/>
              </a:rPr>
            </a:br>
            <a:endParaRPr lang="fi-FI" sz="16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Maakuntavaltuusto 200,00 € </a:t>
            </a:r>
          </a:p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Maakuntahallitus 200,00 € </a:t>
            </a:r>
          </a:p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Tarkastuslautakunta 160,00 € </a:t>
            </a:r>
          </a:p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Työjaosto 100,00 € </a:t>
            </a:r>
          </a:p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Toimikunnat, työryhmät, MYR ja muut toimielimet 100,00 € </a:t>
            </a:r>
          </a:p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Neuvotteluihin tms. osallistuminen (nimettynä) 100,00 € </a:t>
            </a:r>
          </a:p>
          <a:p>
            <a:pPr marL="0" indent="0">
              <a:buNone/>
            </a:pPr>
            <a:r>
              <a:rPr lang="fi-FI" sz="1600" dirty="0">
                <a:latin typeface="Aptos" panose="020B0004020202020204" pitchFamily="34" charset="0"/>
              </a:rPr>
              <a:t>Ansionmenetyksen tuntikorvauksen enimmäismäärä on enintään 8h/kalenterivuorokausi.</a:t>
            </a:r>
          </a:p>
          <a:p>
            <a:pPr marL="0" indent="0">
              <a:buNone/>
            </a:pPr>
            <a:endParaRPr lang="fi-FI" sz="16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CFCB02B-CCE5-ADD1-99CE-6A6EDB9CFC39}"/>
              </a:ext>
            </a:extLst>
          </p:cNvPr>
          <p:cNvSpPr txBox="1"/>
          <p:nvPr/>
        </p:nvSpPr>
        <p:spPr>
          <a:xfrm>
            <a:off x="2940" y="4866491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Kuva: </a:t>
            </a:r>
            <a:r>
              <a:rPr lang="fi-FI" sz="1200" err="1">
                <a:solidFill>
                  <a:schemeClr val="bg1"/>
                </a:solidFill>
              </a:rPr>
              <a:t>Wille</a:t>
            </a:r>
            <a:r>
              <a:rPr lang="fi-FI" sz="1200">
                <a:solidFill>
                  <a:schemeClr val="bg1"/>
                </a:solidFill>
              </a:rPr>
              <a:t> Markkanen</a:t>
            </a:r>
          </a:p>
        </p:txBody>
      </p:sp>
    </p:spTree>
    <p:extLst>
      <p:ext uri="{BB962C8B-B14F-4D97-AF65-F5344CB8AC3E}">
        <p14:creationId xmlns:p14="http://schemas.microsoft.com/office/powerpoint/2010/main" val="405633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D18F47-A144-FA37-E5FB-CC9844A2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57" y="250035"/>
            <a:ext cx="8317705" cy="506581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defTabSz="914400"/>
            <a:r>
              <a:rPr lang="en-US" sz="3100">
                <a:latin typeface="Aptos" panose="020B0004020202020204" pitchFamily="34" charset="0"/>
              </a:rPr>
              <a:t>Luottamushenkilöiden palkkiot</a:t>
            </a:r>
            <a:endParaRPr lang="en-US" sz="3100" dirty="0">
              <a:latin typeface="Aptos" panose="020B0004020202020204" pitchFamily="34" charset="0"/>
            </a:endParaRPr>
          </a:p>
        </p:txBody>
      </p:sp>
      <p:graphicFrame>
        <p:nvGraphicFramePr>
          <p:cNvPr id="12" name="Taulukko 11">
            <a:extLst>
              <a:ext uri="{FF2B5EF4-FFF2-40B4-BE49-F238E27FC236}">
                <a16:creationId xmlns:a16="http://schemas.microsoft.com/office/drawing/2014/main" id="{F5522E4C-B9FA-3621-10C2-D83B87BE7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39044"/>
              </p:ext>
            </p:extLst>
          </p:nvPr>
        </p:nvGraphicFramePr>
        <p:xfrm>
          <a:off x="988084" y="1019810"/>
          <a:ext cx="5412716" cy="3023869"/>
        </p:xfrm>
        <a:graphic>
          <a:graphicData uri="http://schemas.openxmlformats.org/drawingml/2006/table">
            <a:tbl>
              <a:tblPr/>
              <a:tblGrid>
                <a:gridCol w="2174645">
                  <a:extLst>
                    <a:ext uri="{9D8B030D-6E8A-4147-A177-3AD203B41FA5}">
                      <a16:colId xmlns:a16="http://schemas.microsoft.com/office/drawing/2014/main" val="3929148179"/>
                    </a:ext>
                  </a:extLst>
                </a:gridCol>
                <a:gridCol w="1135117">
                  <a:extLst>
                    <a:ext uri="{9D8B030D-6E8A-4147-A177-3AD203B41FA5}">
                      <a16:colId xmlns:a16="http://schemas.microsoft.com/office/drawing/2014/main" val="922954067"/>
                    </a:ext>
                  </a:extLst>
                </a:gridCol>
                <a:gridCol w="1290449">
                  <a:extLst>
                    <a:ext uri="{9D8B030D-6E8A-4147-A177-3AD203B41FA5}">
                      <a16:colId xmlns:a16="http://schemas.microsoft.com/office/drawing/2014/main" val="1008596643"/>
                    </a:ext>
                  </a:extLst>
                </a:gridCol>
                <a:gridCol w="167280">
                  <a:extLst>
                    <a:ext uri="{9D8B030D-6E8A-4147-A177-3AD203B41FA5}">
                      <a16:colId xmlns:a16="http://schemas.microsoft.com/office/drawing/2014/main" val="4060148281"/>
                    </a:ext>
                  </a:extLst>
                </a:gridCol>
                <a:gridCol w="645225">
                  <a:extLst>
                    <a:ext uri="{9D8B030D-6E8A-4147-A177-3AD203B41FA5}">
                      <a16:colId xmlns:a16="http://schemas.microsoft.com/office/drawing/2014/main" val="99084741"/>
                    </a:ext>
                  </a:extLst>
                </a:gridCol>
              </a:tblGrid>
              <a:tr h="593886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Kokouspalkkiot/kokous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Keskiarvo: 10 maakuntaliittoa *)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Keskiarvo ilman Pirkanmaata ja Uusimaata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Pohjois-Savo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81132"/>
                  </a:ext>
                </a:extLst>
              </a:tr>
              <a:tr h="348289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Maakuntavaltuusto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249916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Maakuntahallitus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897421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Tarkastuslautakunta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45847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605808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Muut toimielimet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441088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387258"/>
                  </a:ext>
                </a:extLst>
              </a:tr>
              <a:tr h="358806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Vuosipalkkiot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Pohjois-Savo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28521"/>
                  </a:ext>
                </a:extLst>
              </a:tr>
              <a:tr h="28766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Maakuntavaltuuston pj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2 590 €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2 267 €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225575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Maakuntahallituksen pj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5 618 €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4 313 €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71514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Maakuntahallituksen vpj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2 098 €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1 766 €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084360"/>
                  </a:ext>
                </a:extLst>
              </a:tr>
              <a:tr h="179403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Tarkastuslautakunnan pj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1 324 €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819866"/>
                  </a:ext>
                </a:extLst>
              </a:tr>
            </a:tbl>
          </a:graphicData>
        </a:graphic>
      </p:graphicFrame>
      <p:sp>
        <p:nvSpPr>
          <p:cNvPr id="14" name="Tekstiruutu 13">
            <a:extLst>
              <a:ext uri="{FF2B5EF4-FFF2-40B4-BE49-F238E27FC236}">
                <a16:creationId xmlns:a16="http://schemas.microsoft.com/office/drawing/2014/main" id="{0D9635A7-87CF-050F-8781-38143D6204C8}"/>
              </a:ext>
            </a:extLst>
          </p:cNvPr>
          <p:cNvSpPr txBox="1"/>
          <p:nvPr/>
        </p:nvSpPr>
        <p:spPr>
          <a:xfrm>
            <a:off x="887991" y="4354856"/>
            <a:ext cx="482216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*) Otannassa mukana Etelä-Karjala, Keski-Pohjanmaa, Keski-Suomi, Kymenlaakso, Lappi, Pohjois-Karjala, Pohjois-Savo, Päijät-Häme, Pirkanmaa, Uusimaa</a:t>
            </a:r>
            <a:r>
              <a:rPr lang="fi-FI"/>
              <a:t> 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B72E35B-A784-8498-DA24-66B328E7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315" y="3107260"/>
            <a:ext cx="301168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iha-, taivas, henkilö, urheilu&#10;&#10;Kuvaus luotu automaattisesti">
            <a:extLst>
              <a:ext uri="{FF2B5EF4-FFF2-40B4-BE49-F238E27FC236}">
                <a16:creationId xmlns:a16="http://schemas.microsoft.com/office/drawing/2014/main" id="{849802D6-1474-890C-7AC8-8671C51C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46" t="9091" r="4651" b="-2"/>
          <a:stretch/>
        </p:blipFill>
        <p:spPr>
          <a:xfrm>
            <a:off x="0" y="10"/>
            <a:ext cx="6501364" cy="51434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51435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15500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1832610"/>
            <a:ext cx="2414016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FC250B7-04A4-8319-3A08-0ECF8145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8279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641362-9435-4F42-93DA-D196391CB9A0}" type="slidenum">
              <a:rPr lang="fi-FI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fi-F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6D223A2-C334-3BA8-1184-2C463BF0CD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67701" y="632651"/>
            <a:ext cx="5033175" cy="2233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400" dirty="0">
              <a:latin typeface="Aptos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3600" b="1" dirty="0">
                <a:latin typeface="Aptos" panose="020B0004020202020204" pitchFamily="34" charset="0"/>
              </a:rPr>
              <a:t>Kiitos!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3600" b="1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fi-FI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Riikka Pehkonen, vs. hallintojohtaja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fi-FI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Puh. 044 714 2644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fi-FI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riikka.pehkonen@pohjois-savo.fi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fi-FI" sz="1200" dirty="0">
              <a:latin typeface="Aptos" panose="020B0004020202020204" pitchFamily="34" charset="0"/>
            </a:endParaRPr>
          </a:p>
          <a:p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EE289ED-CDC9-0F00-648D-4F43E202F449}"/>
              </a:ext>
            </a:extLst>
          </p:cNvPr>
          <p:cNvSpPr txBox="1"/>
          <p:nvPr/>
        </p:nvSpPr>
        <p:spPr>
          <a:xfrm>
            <a:off x="69095" y="4843034"/>
            <a:ext cx="1732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0" i="0">
                <a:solidFill>
                  <a:schemeClr val="bg1"/>
                </a:solidFill>
                <a:effectLst/>
              </a:rPr>
              <a:t>Kuva: Riitta Airaksinen</a:t>
            </a:r>
            <a:endParaRPr lang="fi-FI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3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CDC73ED-1B17-3A30-6A67-45DD1E0B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4" r="10344"/>
          <a:stretch/>
        </p:blipFill>
        <p:spPr>
          <a:xfrm>
            <a:off x="1889483" y="0"/>
            <a:ext cx="7252231" cy="5143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2650F0E-4B6F-AD70-DC66-2B0B455B392D}"/>
              </a:ext>
            </a:extLst>
          </p:cNvPr>
          <p:cNvSpPr txBox="1"/>
          <p:nvPr/>
        </p:nvSpPr>
        <p:spPr>
          <a:xfrm>
            <a:off x="628650" y="1825650"/>
            <a:ext cx="2866641" cy="280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50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3226A51-E155-6673-D506-D2B4BD3C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F0641362-9435-4F42-93DA-D196391CB9A0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EE2C03C3-BABC-9CEB-21B0-376B56097DB5}"/>
              </a:ext>
            </a:extLst>
          </p:cNvPr>
          <p:cNvSpPr txBox="1">
            <a:spLocks/>
          </p:cNvSpPr>
          <p:nvPr/>
        </p:nvSpPr>
        <p:spPr>
          <a:xfrm>
            <a:off x="177705" y="252693"/>
            <a:ext cx="8467147" cy="757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b="1" dirty="0">
                <a:latin typeface="Aptos" panose="020B0004020202020204" pitchFamily="34" charset="0"/>
              </a:rPr>
              <a:t>Pohjois-Savon liitto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ABD1B52-F1AB-10D1-9C4E-137DA9C76077}"/>
              </a:ext>
            </a:extLst>
          </p:cNvPr>
          <p:cNvSpPr txBox="1"/>
          <p:nvPr/>
        </p:nvSpPr>
        <p:spPr>
          <a:xfrm>
            <a:off x="-160722" y="1010127"/>
            <a:ext cx="53529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dirty="0">
                <a:latin typeface="Aptos" panose="020B0004020202020204" pitchFamily="34" charset="0"/>
                <a:ea typeface="Calibri" panose="020F0502020204030204" pitchFamily="34" charset="0"/>
              </a:rPr>
              <a:t>Laki alueiden kehittämisestä ja Euroopan unionin alue- ja rakennepolitiikan toimeenpanosta 13.8.2021/756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fi-FI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tervalSansProRegular"/>
              </a:rPr>
              <a:t>Maakunnan liiton ylimmän päättävän toimielimen jäsenten tulee olla jäsenkuntien valtuutettuja. Jokaisella jäsenkunnalla on </a:t>
            </a:r>
            <a:r>
              <a:rPr lang="fi-FI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tervalSansProRegular"/>
              </a:rPr>
              <a:t>väh</a:t>
            </a:r>
            <a:r>
              <a:rPr lang="fi-FI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tervalSansProRegular"/>
              </a:rPr>
              <a:t>. </a:t>
            </a:r>
            <a:r>
              <a:rPr lang="fi-FI" dirty="0">
                <a:solidFill>
                  <a:schemeClr val="tx1">
                    <a:lumMod val="95000"/>
                    <a:lumOff val="5000"/>
                  </a:schemeClr>
                </a:solidFill>
                <a:latin typeface="IntervalSansProRegular"/>
              </a:rPr>
              <a:t>y</a:t>
            </a:r>
            <a:r>
              <a:rPr lang="fi-FI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tervalSansProRegular"/>
              </a:rPr>
              <a:t>ksi edustaja.</a:t>
            </a:r>
            <a:endParaRPr lang="fi-FI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342900" lvl="1"/>
            <a:endParaRPr lang="fi-FI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>
                    <a:lumMod val="95000"/>
                    <a:lumOff val="5000"/>
                  </a:schemeClr>
                </a:solidFill>
                <a:latin typeface="IntervalSansProRegular"/>
              </a:rPr>
              <a:t>Kuntien edustajainkokouksen, maakuntavaltuuston ja -hallituksen asettaminen, koko, järjestäytyminen, tehtävät ja toimikausi määräytyvät kuntayhtymän perussopimuksen mukaisesti.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fi-FI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fi-FI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342900" lvl="1"/>
            <a:endParaRPr lang="fi-FI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fi-FI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fi-FI" sz="1800" dirty="0"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1CBD03C-D5C2-6ABD-C076-ABB2F6F3E64F}"/>
              </a:ext>
            </a:extLst>
          </p:cNvPr>
          <p:cNvSpPr txBox="1"/>
          <p:nvPr/>
        </p:nvSpPr>
        <p:spPr>
          <a:xfrm>
            <a:off x="6357786" y="4791581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Kuva: </a:t>
            </a:r>
            <a:r>
              <a:rPr lang="fi-FI" sz="1200" err="1">
                <a:solidFill>
                  <a:schemeClr val="bg1"/>
                </a:solidFill>
              </a:rPr>
              <a:t>Wille</a:t>
            </a:r>
            <a:r>
              <a:rPr lang="fi-FI" sz="1200">
                <a:solidFill>
                  <a:schemeClr val="bg1"/>
                </a:solidFill>
              </a:rPr>
              <a:t> Markkanen</a:t>
            </a:r>
          </a:p>
        </p:txBody>
      </p:sp>
    </p:spTree>
    <p:extLst>
      <p:ext uri="{BB962C8B-B14F-4D97-AF65-F5344CB8AC3E}">
        <p14:creationId xmlns:p14="http://schemas.microsoft.com/office/powerpoint/2010/main" val="363191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184B2905-A707-2787-662F-AFF967576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4"/>
          <a:stretch/>
        </p:blipFill>
        <p:spPr>
          <a:xfrm>
            <a:off x="1891767" y="10"/>
            <a:ext cx="7252231" cy="5143490"/>
          </a:xfrm>
          <a:prstGeom prst="rect">
            <a:avLst/>
          </a:prstGeom>
        </p:spPr>
      </p:pic>
      <p:sp>
        <p:nvSpPr>
          <p:cNvPr id="23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AE393DE-AC1A-60F8-6B86-00C78AA3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641362-9435-4F42-93DA-D196391CB9A0}" type="slidenum">
              <a:rPr lang="fi-FI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9EED7E9-2D8D-F323-386F-05BB76FB0B86}"/>
              </a:ext>
            </a:extLst>
          </p:cNvPr>
          <p:cNvSpPr txBox="1"/>
          <p:nvPr/>
        </p:nvSpPr>
        <p:spPr>
          <a:xfrm>
            <a:off x="6612808" y="4764107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/>
              <a:t>Kuva: </a:t>
            </a:r>
            <a:r>
              <a:rPr lang="fi-FI" sz="1200" err="1"/>
              <a:t>Wille</a:t>
            </a:r>
            <a:r>
              <a:rPr lang="fi-FI" sz="1200"/>
              <a:t> Markkanen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578527B-B596-5C72-83C2-60CF3B0F4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078" y="3979"/>
            <a:ext cx="7886700" cy="325576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C06956EF-A6C0-9AB2-4BF6-100421B28323}"/>
              </a:ext>
            </a:extLst>
          </p:cNvPr>
          <p:cNvSpPr txBox="1"/>
          <p:nvPr/>
        </p:nvSpPr>
        <p:spPr>
          <a:xfrm>
            <a:off x="167815" y="3832288"/>
            <a:ext cx="788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Pohjois-Savon liiton perussopimuksen mukaisesti jäsenkuntien maksuosuudet kuntayhtymän menoihin määräytyvät edellisenä kalenterivuotena toimitetussa kunnallisverotuksessa jäsenkunnissa maksuunpantua kunnallisveroa vastaavan laskennallisen verotettavan tulon suhteessa. </a:t>
            </a:r>
            <a:endParaRPr lang="fi-FI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7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882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4FD69-B857-5C8F-9DE7-40A5441CC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67888-BC51-B5F0-9953-7F398200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60" y="403437"/>
            <a:ext cx="7362805" cy="408384"/>
          </a:xfrm>
        </p:spPr>
        <p:txBody>
          <a:bodyPr>
            <a:noAutofit/>
          </a:bodyPr>
          <a:lstStyle/>
          <a:p>
            <a:r>
              <a:rPr lang="fi-FI" sz="2400" b="1" dirty="0">
                <a:latin typeface="Aptos Display" panose="020B0004020202020204" pitchFamily="34" charset="0"/>
              </a:rPr>
              <a:t>Liiton organisaatio</a:t>
            </a:r>
            <a:br>
              <a:rPr lang="fi-FI" sz="2400" b="1" dirty="0">
                <a:solidFill>
                  <a:srgbClr val="0070C0"/>
                </a:solidFill>
                <a:latin typeface="Aptos" panose="020B0004020202020204" pitchFamily="34" charset="0"/>
              </a:rPr>
            </a:br>
            <a:endParaRPr lang="fi-FI" sz="2400" dirty="0">
              <a:latin typeface="Aptos" panose="020B00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D614EFB-1BA4-77FF-7015-82FBEB60F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068" y="1369219"/>
            <a:ext cx="5985281" cy="3263504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1C8F6FE2-11BD-95F4-FE11-614FA543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4</a:t>
            </a:fld>
            <a:endParaRPr lang="fi-FI"/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00367C5-7339-E7C8-507E-62ECB5C1B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77" y="62794"/>
            <a:ext cx="2293663" cy="70882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4FC14E5-42FD-7EE3-3A6C-0EBC499D4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77445"/>
            <a:ext cx="7467600" cy="36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25DF027-B378-A709-85C4-463ACC8BB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8" r="3906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8C0D380B-0579-D87E-4384-CD3684A6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5" y="103367"/>
            <a:ext cx="4208523" cy="839340"/>
          </a:xfrm>
        </p:spPr>
        <p:txBody>
          <a:bodyPr>
            <a:normAutofit fontScale="90000"/>
          </a:bodyPr>
          <a:lstStyle/>
          <a:p>
            <a:br>
              <a:rPr lang="fi-FI" sz="3200" b="1" dirty="0">
                <a:latin typeface="Aptos" panose="020B0004020202020204" pitchFamily="34" charset="0"/>
              </a:rPr>
            </a:br>
            <a:r>
              <a:rPr lang="fi-FI" sz="3100" b="1" dirty="0">
                <a:latin typeface="Aptos" panose="020B0004020202020204" pitchFamily="34" charset="0"/>
              </a:rPr>
              <a:t>Toimielimet</a:t>
            </a:r>
            <a:br>
              <a:rPr lang="fi-FI" sz="3200" b="1" dirty="0">
                <a:latin typeface="Aptos" panose="020B0004020202020204" pitchFamily="34" charset="0"/>
              </a:rPr>
            </a:br>
            <a:endParaRPr lang="fi-FI" sz="3000" dirty="0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504DD792-B035-80D4-3FEC-6BD23961A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052" y="159024"/>
            <a:ext cx="4627661" cy="4936767"/>
          </a:xfrm>
        </p:spPr>
        <p:txBody>
          <a:bodyPr>
            <a:noAutofit/>
          </a:bodyPr>
          <a:lstStyle/>
          <a:p>
            <a:pPr marL="342900" lvl="1" indent="0" algn="ctr">
              <a:lnSpc>
                <a:spcPct val="80000"/>
              </a:lnSpc>
              <a:buNone/>
            </a:pPr>
            <a:r>
              <a:rPr lang="fi-FI" sz="1400" b="1" dirty="0">
                <a:latin typeface="Aptos" panose="020B0004020202020204" pitchFamily="34" charset="0"/>
              </a:rPr>
              <a:t>Maakuntavaltuusto </a:t>
            </a:r>
            <a:r>
              <a:rPr lang="fi-FI" sz="1400" dirty="0">
                <a:latin typeface="Aptos" panose="020B0004020202020204" pitchFamily="34" charset="0"/>
              </a:rPr>
              <a:t>(55 jäsentä) on liiton korkein päättävä elin, jonka poliittiset voimasuhteet ovat olleet kuluvalla valtuustokaudella seuraavat: KESK 17, KOK 10, SDP 9, PS 8, VAS 4, VIHREÄT 4 ja KD 3 jäsentä.</a:t>
            </a: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342900" lvl="1" indent="0" algn="ctr">
              <a:lnSpc>
                <a:spcPct val="80000"/>
              </a:lnSpc>
              <a:buNone/>
            </a:pPr>
            <a:r>
              <a:rPr lang="fi-FI" sz="1400" b="1" dirty="0">
                <a:latin typeface="Aptos" panose="020B0004020202020204" pitchFamily="34" charset="0"/>
              </a:rPr>
              <a:t>Maakuntahallitus</a:t>
            </a:r>
            <a:r>
              <a:rPr lang="fi-FI" sz="1400" dirty="0">
                <a:latin typeface="Aptos" panose="020B0004020202020204" pitchFamily="34" charset="0"/>
              </a:rPr>
              <a:t> (11 jäsentä) vastaa maakunnan edunajamisesta, yhteistyön edistämisestä sekä liiton hallinnon ja talouden hoidosta.</a:t>
            </a: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342900" lvl="1" indent="0" algn="ctr">
              <a:lnSpc>
                <a:spcPct val="80000"/>
              </a:lnSpc>
              <a:buNone/>
            </a:pPr>
            <a:r>
              <a:rPr lang="fi-FI" sz="1400" b="1" dirty="0">
                <a:latin typeface="Aptos" panose="020B0004020202020204" pitchFamily="34" charset="0"/>
              </a:rPr>
              <a:t>Tarkastuslautakunnan</a:t>
            </a:r>
            <a:r>
              <a:rPr lang="fi-FI" sz="1400" dirty="0">
                <a:latin typeface="Aptos" panose="020B0004020202020204" pitchFamily="34" charset="0"/>
              </a:rPr>
              <a:t> (5 jäsentä) tehtävänä on hallinnon ja talouden tarkastuksen järjestäminen. Tehtävät määritelty </a:t>
            </a:r>
            <a:r>
              <a:rPr lang="fi-FI" sz="1400" dirty="0" err="1">
                <a:latin typeface="Aptos" panose="020B0004020202020204" pitchFamily="34" charset="0"/>
              </a:rPr>
              <a:t>KuntaL</a:t>
            </a:r>
            <a:r>
              <a:rPr lang="fi-FI" sz="1400" dirty="0">
                <a:latin typeface="Aptos" panose="020B0004020202020204" pitchFamily="34" charset="0"/>
              </a:rPr>
              <a:t> 121 §. Puheenjohtajan ja varapuheenjohtajan oltava maakuntavaltuutettuja, valtuusto asettaa.</a:t>
            </a: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342900" lvl="1" indent="0" algn="ctr">
              <a:lnSpc>
                <a:spcPct val="80000"/>
              </a:lnSpc>
              <a:buNone/>
            </a:pPr>
            <a:r>
              <a:rPr lang="fi-FI" sz="1400" b="1" dirty="0">
                <a:latin typeface="Aptos" panose="020B0004020202020204" pitchFamily="34" charset="0"/>
              </a:rPr>
              <a:t>Työjaosto</a:t>
            </a:r>
            <a:r>
              <a:rPr lang="fi-FI" sz="1400" dirty="0">
                <a:latin typeface="Aptos" panose="020B0004020202020204" pitchFamily="34" charset="0"/>
              </a:rPr>
              <a:t> (hallintosääntö § 13)</a:t>
            </a:r>
          </a:p>
          <a:p>
            <a:pPr marL="342900" lvl="1" indent="0" algn="ctr">
              <a:lnSpc>
                <a:spcPct val="80000"/>
              </a:lnSpc>
              <a:buNone/>
            </a:pPr>
            <a:r>
              <a:rPr lang="fi-FI" sz="1400" dirty="0" err="1">
                <a:latin typeface="Aptos" panose="020B0004020202020204" pitchFamily="34" charset="0"/>
              </a:rPr>
              <a:t>Mkh:n</a:t>
            </a:r>
            <a:r>
              <a:rPr lang="fi-FI" sz="1400" dirty="0">
                <a:latin typeface="Aptos" panose="020B0004020202020204" pitchFamily="34" charset="0"/>
              </a:rPr>
              <a:t> pj. on työjaoston puheenjohtaja. </a:t>
            </a:r>
            <a:r>
              <a:rPr lang="fi-FI" sz="1400" dirty="0" err="1">
                <a:latin typeface="Aptos" panose="020B0004020202020204" pitchFamily="34" charset="0"/>
              </a:rPr>
              <a:t>Mkh</a:t>
            </a:r>
            <a:r>
              <a:rPr lang="fi-FI" sz="1400" dirty="0">
                <a:latin typeface="Aptos" panose="020B0004020202020204" pitchFamily="34" charset="0"/>
              </a:rPr>
              <a:t> päättää jäsenten lukumäärästä ja valitsee jäsenet (5).</a:t>
            </a:r>
          </a:p>
          <a:p>
            <a:pPr marL="342900" lvl="1" indent="0" algn="ctr">
              <a:lnSpc>
                <a:spcPct val="80000"/>
              </a:lnSpc>
              <a:buNone/>
            </a:pPr>
            <a:r>
              <a:rPr lang="fi-FI" sz="1400" dirty="0">
                <a:latin typeface="Aptos" panose="020B0004020202020204" pitchFamily="34" charset="0"/>
              </a:rPr>
              <a:t>Tehtävänä kiireellisten asioiden ja henkilöstöasioiden valmistelu. Tarvittaessa neuvottelut henkilöstöjärjestöjen kanssa.</a:t>
            </a: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400" dirty="0">
              <a:latin typeface="Century Gothic" panose="020B0502020202020204" pitchFamily="34" charset="0"/>
            </a:endParaRP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400" dirty="0">
              <a:latin typeface="Century Gothic" panose="020B0502020202020204" pitchFamily="34" charset="0"/>
            </a:endParaRPr>
          </a:p>
          <a:p>
            <a:pPr lvl="1" algn="ctr">
              <a:lnSpc>
                <a:spcPct val="80000"/>
              </a:lnSpc>
            </a:pPr>
            <a:endParaRPr lang="fi-FI" sz="14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342900" lvl="1" indent="0" algn="ctr">
              <a:lnSpc>
                <a:spcPct val="80000"/>
              </a:lnSpc>
              <a:buNone/>
            </a:pPr>
            <a:endParaRPr lang="fi-FI" sz="13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 sz="1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6DD468-A8A5-E1CD-BEE4-EA24C80E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641362-9435-4F42-93DA-D196391CB9A0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7A5B2D1-2121-BD55-2DB7-06364AC8C549}"/>
              </a:ext>
            </a:extLst>
          </p:cNvPr>
          <p:cNvSpPr txBox="1"/>
          <p:nvPr/>
        </p:nvSpPr>
        <p:spPr>
          <a:xfrm>
            <a:off x="69982" y="4818792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Kuva: </a:t>
            </a:r>
            <a:r>
              <a:rPr lang="fi-FI" sz="1200" err="1">
                <a:solidFill>
                  <a:schemeClr val="bg1"/>
                </a:solidFill>
              </a:rPr>
              <a:t>Wille</a:t>
            </a:r>
            <a:r>
              <a:rPr lang="fi-FI" sz="1200">
                <a:solidFill>
                  <a:schemeClr val="bg1"/>
                </a:solidFill>
              </a:rPr>
              <a:t> Markkanen</a:t>
            </a:r>
          </a:p>
        </p:txBody>
      </p:sp>
    </p:spTree>
    <p:extLst>
      <p:ext uri="{BB962C8B-B14F-4D97-AF65-F5344CB8AC3E}">
        <p14:creationId xmlns:p14="http://schemas.microsoft.com/office/powerpoint/2010/main" val="2020234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63AB573-3C09-B4B4-175C-219F561D3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/>
          <a:stretch/>
        </p:blipFill>
        <p:spPr>
          <a:xfrm>
            <a:off x="1916580" y="-24739"/>
            <a:ext cx="7252231" cy="51434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8B938E4-C3BE-5E48-6397-8BE0CF3A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F0641362-9435-4F42-93DA-D196391CB9A0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0ED923F-AC4C-0F80-5CE9-6E5A173274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7975" y="765387"/>
            <a:ext cx="4571999" cy="40177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sz="1400" b="1" dirty="0">
                <a:latin typeface="Aptos" panose="020B0004020202020204" pitchFamily="34" charset="0"/>
              </a:rPr>
              <a:t>Maakunnan yhteistyöryhmä </a:t>
            </a:r>
            <a:r>
              <a:rPr lang="fi-FI" sz="1400" dirty="0">
                <a:latin typeface="Aptos" panose="020B0004020202020204" pitchFamily="34" charset="0"/>
              </a:rPr>
              <a:t>(MYR) vastaa EU-ohjelmien toteuttamisesta Pohjois-Savossa. 32 + 2.</a:t>
            </a:r>
          </a:p>
          <a:p>
            <a:pPr marL="0" indent="0"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fi-FI" sz="1400" dirty="0">
                <a:latin typeface="Aptos" panose="020B0004020202020204" pitchFamily="34" charset="0"/>
              </a:rPr>
              <a:t>Pysyvät ja tilapäiset työryhmät valmistelevat maakuntahallitukselle kuuluvia asioita.</a:t>
            </a:r>
          </a:p>
          <a:p>
            <a:pPr marL="0" indent="0"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i-FI" sz="1400" dirty="0">
                <a:latin typeface="Aptos" panose="020B0004020202020204" pitchFamily="34" charset="0"/>
              </a:rPr>
              <a:t>Muita työryhmiä mm. </a:t>
            </a:r>
          </a:p>
          <a:p>
            <a:pPr marL="0" indent="0">
              <a:buNone/>
            </a:pPr>
            <a:r>
              <a:rPr lang="fi-FI" sz="1400" b="1" dirty="0">
                <a:latin typeface="Aptos" panose="020B0004020202020204" pitchFamily="34" charset="0"/>
              </a:rPr>
              <a:t>Kuntataloustyöryhmä (10 jäsentä)</a:t>
            </a:r>
          </a:p>
          <a:p>
            <a:pPr marL="0" indent="0">
              <a:buNone/>
            </a:pPr>
            <a:r>
              <a:rPr lang="fi-FI" sz="1400" dirty="0">
                <a:latin typeface="Aptos" panose="020B0004020202020204" pitchFamily="34" charset="0"/>
              </a:rPr>
              <a:t>Pj Juha Piiroinen. Maakuntahallitus kutsuu jäsenet työryhmään. Valmistelee kuntatalouteen liittyviä kannanottoja, tuottaa ajantasaista taloustietoa sekä seuraa kuntien talouteen liittyviä uudistuksia.</a:t>
            </a:r>
          </a:p>
          <a:p>
            <a:pPr marL="0" indent="0">
              <a:buNone/>
            </a:pPr>
            <a:endParaRPr lang="fi-FI" sz="1400" dirty="0">
              <a:latin typeface="Aptos" panose="020B000402020202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b="1" dirty="0" err="1">
                <a:latin typeface="Aptos" panose="020B0004020202020204" pitchFamily="34" charset="0"/>
              </a:rPr>
              <a:t>Kulttuurin</a:t>
            </a:r>
            <a:r>
              <a:rPr lang="en-US" sz="1400" b="1" dirty="0">
                <a:latin typeface="Aptos" panose="020B0004020202020204" pitchFamily="34" charset="0"/>
              </a:rPr>
              <a:t> ja </a:t>
            </a:r>
            <a:r>
              <a:rPr lang="en-US" sz="1400" b="1" dirty="0" err="1">
                <a:latin typeface="Aptos" panose="020B0004020202020204" pitchFamily="34" charset="0"/>
              </a:rPr>
              <a:t>luovien</a:t>
            </a:r>
            <a:r>
              <a:rPr lang="en-US" sz="1400" b="1" dirty="0">
                <a:latin typeface="Aptos" panose="020B0004020202020204" pitchFamily="34" charset="0"/>
              </a:rPr>
              <a:t> </a:t>
            </a:r>
            <a:r>
              <a:rPr lang="en-US" sz="1400" b="1" dirty="0" err="1">
                <a:latin typeface="Aptos" panose="020B0004020202020204" pitchFamily="34" charset="0"/>
              </a:rPr>
              <a:t>alojen</a:t>
            </a:r>
            <a:r>
              <a:rPr lang="en-US" sz="1400" b="1" dirty="0">
                <a:latin typeface="Aptos" panose="020B0004020202020204" pitchFamily="34" charset="0"/>
              </a:rPr>
              <a:t> </a:t>
            </a:r>
            <a:r>
              <a:rPr lang="en-US" sz="1400" b="1" dirty="0" err="1">
                <a:latin typeface="Aptos" panose="020B0004020202020204" pitchFamily="34" charset="0"/>
              </a:rPr>
              <a:t>työryhmä</a:t>
            </a:r>
            <a:r>
              <a:rPr lang="en-US" sz="1400" b="1" dirty="0">
                <a:latin typeface="Aptos" panose="020B0004020202020204" pitchFamily="34" charset="0"/>
              </a:rPr>
              <a:t> (16 </a:t>
            </a:r>
            <a:r>
              <a:rPr lang="en-US" sz="1400" b="1" dirty="0" err="1">
                <a:latin typeface="Aptos" panose="020B0004020202020204" pitchFamily="34" charset="0"/>
              </a:rPr>
              <a:t>jäsentä</a:t>
            </a:r>
            <a:r>
              <a:rPr lang="en-US" sz="1400" b="1" dirty="0">
                <a:latin typeface="Aptos" panose="020B0004020202020204" pitchFamily="34" charset="0"/>
              </a:rPr>
              <a:t>) 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fi-FI" sz="1400" dirty="0">
                <a:latin typeface="Aptos" panose="020B0004020202020204" pitchFamily="34" charset="0"/>
              </a:rPr>
              <a:t>Tehtävänä mm. seurata ja edistää Pohjois-Savon kulttuuristrategian toteutumista.</a:t>
            </a:r>
            <a:endParaRPr lang="en-US" sz="1400" dirty="0">
              <a:latin typeface="Aptos" panose="020B00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DABF79B-23A4-09BB-B0EF-2B018654D3F1}"/>
              </a:ext>
            </a:extLst>
          </p:cNvPr>
          <p:cNvSpPr txBox="1"/>
          <p:nvPr/>
        </p:nvSpPr>
        <p:spPr>
          <a:xfrm>
            <a:off x="6557049" y="4764107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Kuva: </a:t>
            </a:r>
            <a:r>
              <a:rPr lang="fi-FI" sz="1200" err="1">
                <a:solidFill>
                  <a:schemeClr val="bg1"/>
                </a:solidFill>
              </a:rPr>
              <a:t>Wille</a:t>
            </a:r>
            <a:r>
              <a:rPr lang="fi-FI" sz="1200">
                <a:solidFill>
                  <a:schemeClr val="bg1"/>
                </a:solidFill>
              </a:rPr>
              <a:t> Markkanen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6D1F32-A828-B95B-19CC-CEFD3972F574}"/>
              </a:ext>
            </a:extLst>
          </p:cNvPr>
          <p:cNvSpPr txBox="1"/>
          <p:nvPr/>
        </p:nvSpPr>
        <p:spPr>
          <a:xfrm>
            <a:off x="90053" y="-8391"/>
            <a:ext cx="4572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Työryhmät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498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 descr="Kuva, joka sisältää kohteen keltainen, kuvakaappaus, Fontti, Grafiikka&#10;&#10;Kuvaus luotu automaattisesti">
            <a:extLst>
              <a:ext uri="{FF2B5EF4-FFF2-40B4-BE49-F238E27FC236}">
                <a16:creationId xmlns:a16="http://schemas.microsoft.com/office/drawing/2014/main" id="{066DE9DA-321C-2EC8-79E9-A07D921F68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30455" y="3106345"/>
            <a:ext cx="3013543" cy="2037155"/>
          </a:xfrm>
        </p:spPr>
      </p:pic>
      <p:pic>
        <p:nvPicPr>
          <p:cNvPr id="19" name="Kuva 18" descr="Kuva, joka sisältää kohteen piha-, puu, taivas, ikkuna&#10;&#10;Kuvaus luotu automaattisesti">
            <a:extLst>
              <a:ext uri="{FF2B5EF4-FFF2-40B4-BE49-F238E27FC236}">
                <a16:creationId xmlns:a16="http://schemas.microsoft.com/office/drawing/2014/main" id="{1FB64CF3-961D-254C-8771-94EAAA6F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599522" cy="30197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5943600"/>
            <a:ext cx="9144000" cy="274320"/>
          </a:xfrm>
          <a:prstGeom prst="rect">
            <a:avLst/>
          </a:prstGeom>
          <a:solidFill>
            <a:srgbClr val="0066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2358352-D31B-8931-0AFF-63D5D365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385" y="91400"/>
            <a:ext cx="5915025" cy="993775"/>
          </a:xfrm>
        </p:spPr>
        <p:txBody>
          <a:bodyPr>
            <a:noAutofit/>
          </a:bodyPr>
          <a:lstStyle/>
          <a:p>
            <a:r>
              <a:rPr lang="fi-FI" sz="2400" b="1" dirty="0">
                <a:latin typeface="Aptos Display" panose="020B0004020202020204" pitchFamily="34" charset="0"/>
              </a:rPr>
              <a:t>Viranhaltijat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5812EEC-73F6-A7F8-99D9-C87FDCE94E01}"/>
              </a:ext>
            </a:extLst>
          </p:cNvPr>
          <p:cNvSpPr txBox="1"/>
          <p:nvPr/>
        </p:nvSpPr>
        <p:spPr>
          <a:xfrm>
            <a:off x="2581639" y="1024649"/>
            <a:ext cx="5271771" cy="399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i-FI" sz="1500" dirty="0">
                <a:latin typeface="Aptos" panose="020B0004020202020204" pitchFamily="34" charset="0"/>
              </a:rPr>
              <a:t>Pohjois-Savon liiton toimiston työtä johtaa maakuntajohtaja.</a:t>
            </a:r>
          </a:p>
          <a:p>
            <a:pPr>
              <a:lnSpc>
                <a:spcPct val="80000"/>
              </a:lnSpc>
            </a:pPr>
            <a:endParaRPr lang="fi-FI" sz="15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1500" dirty="0">
                <a:latin typeface="Aptos" panose="020B0004020202020204" pitchFamily="34" charset="0"/>
              </a:rPr>
              <a:t>Maakunnan johtaminen perustuu maakuntasuunnitelmaan, taloussuunnitelmaan, talousarvioon sekä muihin valtuuston päätöksiin. </a:t>
            </a:r>
          </a:p>
          <a:p>
            <a:pPr>
              <a:lnSpc>
                <a:spcPct val="80000"/>
              </a:lnSpc>
            </a:pPr>
            <a:endParaRPr lang="fi-FI" sz="15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1500" dirty="0">
                <a:latin typeface="Aptos" panose="020B0004020202020204" pitchFamily="34" charset="0"/>
              </a:rPr>
              <a:t>Maakuntahallituksen vahvistamien päävastuualueiden vastuuhenkilöinä toimivat suunnittelujohtaja, aluekehitysjohtaja ja hallintojohtaja.</a:t>
            </a:r>
          </a:p>
          <a:p>
            <a:pPr>
              <a:lnSpc>
                <a:spcPct val="80000"/>
              </a:lnSpc>
            </a:pPr>
            <a:endParaRPr lang="fi-FI" sz="15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1500" b="1" dirty="0">
                <a:latin typeface="Aptos" panose="020B0004020202020204" pitchFamily="34" charset="0"/>
              </a:rPr>
              <a:t>Aluekehityksen</a:t>
            </a:r>
            <a:r>
              <a:rPr lang="fi-FI" sz="1500" dirty="0">
                <a:latin typeface="Aptos" panose="020B0004020202020204" pitchFamily="34" charset="0"/>
              </a:rPr>
              <a:t> vastuualue vastaa maakunnan suunnitteluprosesseista ja aluekehitysrahoituksesta.</a:t>
            </a:r>
          </a:p>
          <a:p>
            <a:pPr>
              <a:lnSpc>
                <a:spcPct val="80000"/>
              </a:lnSpc>
            </a:pPr>
            <a:endParaRPr lang="fi-FI" sz="15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1500" b="1" dirty="0">
                <a:latin typeface="Aptos" panose="020B0004020202020204" pitchFamily="34" charset="0"/>
              </a:rPr>
              <a:t>Alueidenkäytön</a:t>
            </a:r>
            <a:r>
              <a:rPr lang="fi-FI" sz="1500" dirty="0">
                <a:latin typeface="Aptos" panose="020B0004020202020204" pitchFamily="34" charset="0"/>
              </a:rPr>
              <a:t> vastuualue vastaa maakuntakaavanprosessista sekä liikennejärjestelmäsuunnittelusta. </a:t>
            </a:r>
          </a:p>
          <a:p>
            <a:pPr>
              <a:lnSpc>
                <a:spcPct val="80000"/>
              </a:lnSpc>
            </a:pPr>
            <a:endParaRPr lang="fi-FI" sz="15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1500" b="1" dirty="0">
                <a:latin typeface="Aptos" panose="020B0004020202020204" pitchFamily="34" charset="0"/>
              </a:rPr>
              <a:t>Hallinnon </a:t>
            </a:r>
            <a:r>
              <a:rPr lang="fi-FI" sz="1500" dirty="0">
                <a:latin typeface="Aptos" panose="020B0004020202020204" pitchFamily="34" charset="0"/>
              </a:rPr>
              <a:t>vastuualue vastaa toimielintyöskentelystä, hallinnon tukipalveluista sekä yhteisten palvelujen koordinoinnista ja organisaatio-ohjauksesta. </a:t>
            </a:r>
          </a:p>
          <a:p>
            <a:pPr>
              <a:lnSpc>
                <a:spcPct val="80000"/>
              </a:lnSpc>
            </a:pPr>
            <a:endParaRPr lang="fi-FI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6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F5900FD-C283-D752-A448-479DF679F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336" r="1" b="1"/>
          <a:stretch/>
        </p:blipFill>
        <p:spPr>
          <a:xfrm>
            <a:off x="1929909" y="0"/>
            <a:ext cx="7252232" cy="514349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500628C-12F8-CD51-2AE7-9CEAFB60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84" y="-44201"/>
            <a:ext cx="8868969" cy="110177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br>
              <a:rPr lang="en-US" sz="2100" b="1" dirty="0"/>
            </a:br>
            <a:br>
              <a:rPr lang="en-US" sz="2100" b="1" dirty="0"/>
            </a:br>
            <a:r>
              <a:rPr lang="en-US" sz="3100" b="1" dirty="0" err="1">
                <a:latin typeface="Aptos Display" panose="020B0004020202020204" pitchFamily="34" charset="0"/>
              </a:rPr>
              <a:t>Aikataulu</a:t>
            </a:r>
            <a:r>
              <a:rPr lang="en-US" sz="3100" b="1" dirty="0">
                <a:latin typeface="Aptos Display" panose="020B0004020202020204" pitchFamily="34" charset="0"/>
              </a:rPr>
              <a:t> </a:t>
            </a:r>
            <a:r>
              <a:rPr lang="en-US" sz="3100" b="1" dirty="0" err="1">
                <a:latin typeface="Aptos Display" panose="020B0004020202020204" pitchFamily="34" charset="0"/>
              </a:rPr>
              <a:t>uudelle</a:t>
            </a:r>
            <a:r>
              <a:rPr lang="en-US" sz="3100" b="1" dirty="0">
                <a:latin typeface="Aptos Display" panose="020B0004020202020204" pitchFamily="34" charset="0"/>
              </a:rPr>
              <a:t> </a:t>
            </a:r>
            <a:r>
              <a:rPr lang="en-US" sz="3100" b="1" dirty="0" err="1">
                <a:latin typeface="Aptos Display" panose="020B0004020202020204" pitchFamily="34" charset="0"/>
              </a:rPr>
              <a:t>valtuustokaudelle</a:t>
            </a:r>
            <a:br>
              <a:rPr lang="en-US" sz="2100" b="1" dirty="0"/>
            </a:br>
            <a:endParaRPr lang="en-US" sz="21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BA414EE-325B-724B-8D11-C3B31E4A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F0641362-9435-4F42-93DA-D196391CB9A0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DA307F9-4D38-7ED4-53FD-DE10EE3CDBE7}"/>
              </a:ext>
            </a:extLst>
          </p:cNvPr>
          <p:cNvSpPr txBox="1"/>
          <p:nvPr/>
        </p:nvSpPr>
        <p:spPr>
          <a:xfrm>
            <a:off x="134084" y="1013375"/>
            <a:ext cx="4601980" cy="4063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i-FI" altLang="fi-FI" sz="1400" b="1" dirty="0">
                <a:latin typeface="Aptos" panose="020B0004020202020204" pitchFamily="34" charset="0"/>
              </a:rPr>
              <a:t>Edustajainkokous </a:t>
            </a:r>
            <a:r>
              <a:rPr lang="fi-FI" altLang="fi-FI" sz="1400" dirty="0">
                <a:latin typeface="Aptos" panose="020B0004020202020204" pitchFamily="34" charset="0"/>
              </a:rPr>
              <a:t>4.8.2025 klo 10.</a:t>
            </a: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</a:rPr>
              <a:t>Kukin jäsenkunta valitsee kuntien edustajainkokoukseen yhden edustajan kutakin edellisen vuoden ensimmäisenä päivänä kunnassa asunutta alkavaa 4000 asukasta kohden, kuitenkin enintään viidennes rajoittamattomasta jäsenmäärästä.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fi-FI" alt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Nimeämispyyntö ja kutsu kuntiin kesäkuun alussa</a:t>
            </a:r>
          </a:p>
          <a:p>
            <a:pPr>
              <a:lnSpc>
                <a:spcPct val="80000"/>
              </a:lnSpc>
            </a:pPr>
            <a:endParaRPr lang="fi-FI" altLang="fi-FI" sz="14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altLang="fi-FI" sz="1400" b="1" dirty="0">
                <a:latin typeface="Aptos" panose="020B0004020202020204" pitchFamily="34" charset="0"/>
              </a:rPr>
              <a:t>Maakuntavaltuusto </a:t>
            </a:r>
            <a:r>
              <a:rPr lang="fi-FI" altLang="fi-FI" sz="1400" dirty="0">
                <a:latin typeface="Aptos" panose="020B0004020202020204" pitchFamily="34" charset="0"/>
              </a:rPr>
              <a:t>18.8.2025 klo 10.</a:t>
            </a: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Maakuntahallituksen, puheenjohtajiston ja tarkastuslautakunnan valinta. </a:t>
            </a: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Maakuntahallitus valitaan vaalilain suhteellisuusperiaatetta noudattaen siten, että otetaan huomioon </a:t>
            </a: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jäsenkuntien valtuustoissa edustettuina olevien eri ryhmien kuntavaaleissa saamat äänimäärät. (KuntaL58 § </a:t>
            </a: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3. mom.) Maakuntahallituksen kokoonpanossa on lisäksi pyrittävä ottamaan huomioon alueellinen</a:t>
            </a: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edustavuus.</a:t>
            </a:r>
            <a:endParaRPr lang="fi-FI" altLang="fi-FI" sz="14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endParaRPr lang="fi-FI" altLang="fi-FI" sz="14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altLang="fi-FI" sz="1400" b="1" dirty="0">
                <a:latin typeface="Aptos" panose="020B0004020202020204" pitchFamily="34" charset="0"/>
              </a:rPr>
              <a:t>Maakuntahallitus</a:t>
            </a:r>
            <a:r>
              <a:rPr lang="fi-FI" altLang="fi-FI" sz="1400" dirty="0">
                <a:latin typeface="Aptos" panose="020B0004020202020204" pitchFamily="34" charset="0"/>
              </a:rPr>
              <a:t> 25.8.2025 klo 09.</a:t>
            </a: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  <a:sym typeface="Wingdings" panose="05000000000000000000" pitchFamily="2" charset="2"/>
              </a:rPr>
              <a:t> Maakuntahallitus nimeää jäsenet työryhmiin.</a:t>
            </a:r>
            <a:endParaRPr lang="fi-FI" altLang="fi-FI" sz="1400" dirty="0">
              <a:latin typeface="Aptos" panose="020B0004020202020204" pitchFamily="34" charset="0"/>
            </a:endParaRP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fi-FI" altLang="fi-FI" sz="1400" dirty="0">
              <a:latin typeface="Aptos" panose="020B00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640D92E-748E-9543-5495-F2FC9BC2F9AA}"/>
              </a:ext>
            </a:extLst>
          </p:cNvPr>
          <p:cNvSpPr txBox="1"/>
          <p:nvPr/>
        </p:nvSpPr>
        <p:spPr>
          <a:xfrm>
            <a:off x="6457950" y="4767262"/>
            <a:ext cx="2466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Kuva: </a:t>
            </a:r>
            <a:r>
              <a:rPr lang="fi-FI" sz="1200" err="1">
                <a:solidFill>
                  <a:schemeClr val="bg1"/>
                </a:solidFill>
              </a:rPr>
              <a:t>Wille</a:t>
            </a:r>
            <a:r>
              <a:rPr lang="fi-FI" sz="1200">
                <a:solidFill>
                  <a:schemeClr val="bg1"/>
                </a:solidFill>
              </a:rPr>
              <a:t> Markkanen</a:t>
            </a:r>
          </a:p>
        </p:txBody>
      </p:sp>
    </p:spTree>
    <p:extLst>
      <p:ext uri="{BB962C8B-B14F-4D97-AF65-F5344CB8AC3E}">
        <p14:creationId xmlns:p14="http://schemas.microsoft.com/office/powerpoint/2010/main" val="2037649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BBAE423E-72FC-E354-A834-7D5B0E8C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362-9435-4F42-93DA-D196391CB9A0}" type="slidenum">
              <a:rPr lang="fi-FI" smtClean="0"/>
              <a:t>9</a:t>
            </a:fld>
            <a:endParaRPr lang="fi-FI"/>
          </a:p>
        </p:txBody>
      </p:sp>
      <p:pic>
        <p:nvPicPr>
          <p:cNvPr id="6" name="Kuva 5" descr="Kuva, joka sisältää kohteen kartta, teksti, diagrammi, atlas&#10;&#10;Kuvaus luotu automaattisesti">
            <a:extLst>
              <a:ext uri="{FF2B5EF4-FFF2-40B4-BE49-F238E27FC236}">
                <a16:creationId xmlns:a16="http://schemas.microsoft.com/office/drawing/2014/main" id="{0C254904-C711-A957-78FE-3B307B58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18" b="2"/>
          <a:stretch/>
        </p:blipFill>
        <p:spPr>
          <a:xfrm>
            <a:off x="5263607" y="516663"/>
            <a:ext cx="3636975" cy="414820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D031D379-4665-0652-1EFE-95D4DF5F8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218" y="3847823"/>
            <a:ext cx="560725" cy="682531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5B38EE22-504B-85CA-6A74-33F21FF63D53}"/>
              </a:ext>
            </a:extLst>
          </p:cNvPr>
          <p:cNvSpPr txBox="1"/>
          <p:nvPr/>
        </p:nvSpPr>
        <p:spPr>
          <a:xfrm>
            <a:off x="-188059" y="158960"/>
            <a:ext cx="925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/>
            <a:r>
              <a:rPr lang="fi-FI" sz="2800" b="1" dirty="0">
                <a:latin typeface="Aptos" panose="020B0004020202020204" pitchFamily="34" charset="0"/>
              </a:rPr>
              <a:t>Maakuntavaltuusto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BD88B02-9494-39AB-039C-585930DB82B4}"/>
              </a:ext>
            </a:extLst>
          </p:cNvPr>
          <p:cNvSpPr txBox="1"/>
          <p:nvPr/>
        </p:nvSpPr>
        <p:spPr>
          <a:xfrm>
            <a:off x="385061" y="881258"/>
            <a:ext cx="4601980" cy="3373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</a:rPr>
              <a:t>Maakuntavaltuusto vastaa kuntayhtymän toiminnasta ja taloudesta sekä käyttää kuntayhtymän päätösvaltaa ja siirtää toimivaltaansa hallintosäännön määräyksillä.</a:t>
            </a:r>
          </a:p>
          <a:p>
            <a:pPr>
              <a:lnSpc>
                <a:spcPct val="80000"/>
              </a:lnSpc>
            </a:pPr>
            <a:endParaRPr lang="fi-FI" altLang="fi-FI" sz="14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</a:rPr>
              <a:t>Maakuntavaltuusto hyväksyy toiminnalliset tavoitteet vuosittain toimintasuunnitelman ja talousarvion käsittelyn yhteydessä sekä hyväksyy:</a:t>
            </a:r>
            <a:br>
              <a:rPr lang="fi-FI" altLang="fi-FI" sz="1400" dirty="0">
                <a:latin typeface="Aptos" panose="020B0004020202020204" pitchFamily="34" charset="0"/>
              </a:rPr>
            </a:br>
            <a:endParaRPr lang="fi-FI" altLang="fi-FI" sz="1400" dirty="0">
              <a:latin typeface="Aptos" panose="020B000402020202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1400" dirty="0">
                <a:latin typeface="Aptos" panose="020B0004020202020204" pitchFamily="34" charset="0"/>
              </a:rPr>
              <a:t>alueiden kehittämisestä annetun lain tarkoittamien aluekehittämisohjelmien koko maakuntaa kattavan koonnon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1400" dirty="0">
                <a:latin typeface="Aptos" panose="020B0004020202020204" pitchFamily="34" charset="0"/>
              </a:rPr>
              <a:t>Pohjois-Savon maakuntaohjelman sekä maakuntasuunnitelman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1400" dirty="0">
                <a:latin typeface="Aptos" panose="020B0004020202020204" pitchFamily="34" charset="0"/>
              </a:rPr>
              <a:t>maakuntakaavat.</a:t>
            </a:r>
          </a:p>
          <a:p>
            <a:pPr>
              <a:lnSpc>
                <a:spcPct val="80000"/>
              </a:lnSpc>
            </a:pPr>
            <a:endParaRPr lang="fi-FI" altLang="fi-FI" sz="1400" dirty="0">
              <a:latin typeface="Aptos" panose="020B00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altLang="fi-FI" sz="1400" dirty="0">
                <a:latin typeface="Aptos" panose="020B0004020202020204" pitchFamily="34" charset="0"/>
              </a:rPr>
              <a:t>Maakuntavaltuustolla on kaksi varsinaista kokousta vuodessa sekä tarpeen mukaan muita kokouksia/seminaareja.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fi-FI" altLang="fi-FI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53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Keltainen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91C894DA5239849915E94DF731B5967" ma:contentTypeVersion="18" ma:contentTypeDescription="Luo uusi asiakirja." ma:contentTypeScope="" ma:versionID="cd03a6cf3678014330672141300543bc">
  <xsd:schema xmlns:xsd="http://www.w3.org/2001/XMLSchema" xmlns:xs="http://www.w3.org/2001/XMLSchema" xmlns:p="http://schemas.microsoft.com/office/2006/metadata/properties" xmlns:ns2="f163831b-e544-4ea2-9761-12266f0218a2" xmlns:ns3="27da45db-5c56-40f0-812e-9e795a9ded2e" targetNamespace="http://schemas.microsoft.com/office/2006/metadata/properties" ma:root="true" ma:fieldsID="7b37f3c80a5f152bf1a5e1343b8dbd3c" ns2:_="" ns3:_="">
    <xsd:import namespace="f163831b-e544-4ea2-9761-12266f0218a2"/>
    <xsd:import namespace="27da45db-5c56-40f0-812e-9e795a9ded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3831b-e544-4ea2-9761-12266f0218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04f3aec6-172b-4261-a579-1b9c936781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da45db-5c56-40f0-812e-9e795a9ded2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9bfb88-a4b8-407b-b9ae-716c5ce0db20}" ma:internalName="TaxCatchAll" ma:showField="CatchAllData" ma:web="27da45db-5c56-40f0-812e-9e795a9ded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63831b-e544-4ea2-9761-12266f0218a2">
      <Terms xmlns="http://schemas.microsoft.com/office/infopath/2007/PartnerControls"/>
    </lcf76f155ced4ddcb4097134ff3c332f>
    <TaxCatchAll xmlns="27da45db-5c56-40f0-812e-9e795a9ded2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D3AC4E-BC8D-4D8D-9A74-900A1BFDDA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63831b-e544-4ea2-9761-12266f0218a2"/>
    <ds:schemaRef ds:uri="27da45db-5c56-40f0-812e-9e795a9ded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DD26CB-7493-418B-A9A6-9F96C73713E6}">
  <ds:schemaRefs>
    <ds:schemaRef ds:uri="27da45db-5c56-40f0-812e-9e795a9ded2e"/>
    <ds:schemaRef ds:uri="f163831b-e544-4ea2-9761-12266f0218a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FC3FA5-B499-4206-9236-3B20861F77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</TotalTime>
  <Words>931</Words>
  <Application>Microsoft Macintosh PowerPoint</Application>
  <PresentationFormat>Näytössä katseltava esitys (16:9)</PresentationFormat>
  <Paragraphs>186</Paragraphs>
  <Slides>14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Calibri Light</vt:lpstr>
      <vt:lpstr>Century Gothic</vt:lpstr>
      <vt:lpstr>IntervalSansProRegular</vt:lpstr>
      <vt:lpstr>Wingdings</vt:lpstr>
      <vt:lpstr>Office-teema</vt:lpstr>
      <vt:lpstr>PowerPoint-esitys</vt:lpstr>
      <vt:lpstr>PowerPoint-esitys</vt:lpstr>
      <vt:lpstr>PowerPoint-esitys</vt:lpstr>
      <vt:lpstr>Liiton organisaatio </vt:lpstr>
      <vt:lpstr> Toimielimet </vt:lpstr>
      <vt:lpstr>PowerPoint-esitys</vt:lpstr>
      <vt:lpstr>Viranhaltijat</vt:lpstr>
      <vt:lpstr>  Aikataulu uudelle valtuustokaudelle </vt:lpstr>
      <vt:lpstr>PowerPoint-esitys</vt:lpstr>
      <vt:lpstr>Maakuntahallitus </vt:lpstr>
      <vt:lpstr> Luottamushenkilöiden palkkiosääntö  </vt:lpstr>
      <vt:lpstr>Luottamushenkilöiden palkkiosääntö</vt:lpstr>
      <vt:lpstr>Luottamushenkilöiden palkkiot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Sihvonen Jari</dc:creator>
  <cp:lastModifiedBy>Sihvonen Jari</cp:lastModifiedBy>
  <cp:revision>2</cp:revision>
  <cp:lastPrinted>2025-02-11T13:11:10Z</cp:lastPrinted>
  <dcterms:created xsi:type="dcterms:W3CDTF">2024-09-26T09:39:21Z</dcterms:created>
  <dcterms:modified xsi:type="dcterms:W3CDTF">2025-02-27T08:23:04Z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0x010100D91C894DA5239849915E94DF731B5967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