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3" r:id="rId5"/>
    <p:sldId id="264" r:id="rId6"/>
    <p:sldId id="265" r:id="rId7"/>
    <p:sldId id="267" r:id="rId8"/>
    <p:sldId id="270" r:id="rId9"/>
    <p:sldId id="269" r:id="rId10"/>
    <p:sldId id="266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00000"/>
    <a:srgbClr val="FFFFFF"/>
    <a:srgbClr val="002B4C"/>
    <a:srgbClr val="FFC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08"/>
  </p:normalViewPr>
  <p:slideViewPr>
    <p:cSldViewPr snapToGrid="0" snapToObjects="1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7846E30-FEC6-7D4E-9665-D3EB2A33D8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B7D29FD-BFB5-124A-9544-E253FC11B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837C7-BDF0-4545-8690-B954DCF66A25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11BCEC-9B06-564D-8BB9-CB99FECF9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83C0BEB-10DB-6D46-B80F-1701003FAB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68012-6F2D-F446-BF76-6910ECBDF8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472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E3A5B-5999-684D-8832-1BD9E7BB8BBA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8A064-CE29-A142-8BC8-3A7027F61D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07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25F49-E62E-684D-A145-70E6EF318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115A642-7622-B247-A79F-D747FA7AF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50CFBB-1C19-2242-89A0-E2CBE053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21F2-2A4B-DC41-84D0-D0D38B490423}" type="datetime1">
              <a:rPr lang="fi-FI" smtClean="0"/>
              <a:t>30.1.2024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8B8B11-CEAC-FD48-B513-FB291D98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6DC3CD-7000-344F-A84A-CFDE1473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761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B22665-AAF0-EF4A-9353-1FB3F9E6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80B1EEA-D2B7-B84D-AA47-FA160C385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027F5-02C6-B445-A744-EA954037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987-D68F-AD45-9907-63AB57D66555}" type="datetime1">
              <a:rPr lang="fi-FI" smtClean="0"/>
              <a:t>30.1.2024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D6260F-CCF2-FC42-86BA-CCA4BD6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2E039C-158D-354C-8509-4E4AD15E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0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C53C224-0B83-EB4C-885B-638FBD2B2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B8C775-A021-6C49-A61C-331A06FB1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EFAD33-8F1F-BF4C-8381-9AA9CB11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B74E-43EB-AC4C-B694-AC630504C910}" type="datetime1">
              <a:rPr lang="fi-FI" smtClean="0"/>
              <a:t>30.1.2024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F3895A-B10E-EE44-9C4F-E290B694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59F380-9E00-FE43-BD4C-D4C317DD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64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BB51CA-B874-DB4D-A6F2-F652387A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186F1-E3D6-A24E-A9A6-72965AE23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6FC9D8-FE37-3245-A0FC-24B0011F1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8E74-DAF5-8E42-AF9D-AABEDAF6FF9B}" type="datetime1">
              <a:rPr lang="fi-FI" smtClean="0"/>
              <a:t>30.1.2024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A3097B-CB4F-1E4D-A25E-D98CD1F6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32DB2A-6B2F-7840-990C-88E636E9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8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67A16B-55F2-2E4D-9354-044EB197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934E9-29FA-3840-AE0C-DF5B853BF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D521A8-DCE0-AF41-95D5-95E8273D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0D1-616D-BC49-8419-54B6544657E4}" type="datetime1">
              <a:rPr lang="fi-FI" smtClean="0"/>
              <a:t>30.1.2024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AEB666-F419-FC43-BBB8-4A6D5B99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213633-E52E-7241-ABDF-22D6D4AF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1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C6DF89-E9FD-344A-8008-7E07A038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B1C6EA-0947-F546-9894-2D088652D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A308E71-EFE2-7A4D-9C79-59EA91BE3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17D40D-7A4C-0942-B29C-8F0E916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1533-F09A-9747-8891-BAE59A1202D2}" type="datetime1">
              <a:rPr lang="fi-FI" smtClean="0"/>
              <a:t>30.1.2024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A8CF60-B37B-9440-84BF-80A26C837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1DA92F-BF20-6547-BF2A-194374AF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08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2D49E6-4A38-D84D-BC23-3364E72E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BD7035-F2AB-A240-8FBC-43D60618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BD8A94-C435-8540-9DA3-0E5466862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D1F8588-D529-4C4C-8ED8-54E9FDD5E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F74E7F5-A68B-9A47-919B-5BD4AD211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D3438A-9016-1D4D-BBEA-8352C50C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EEE-A3E8-6F43-B958-D24E3BD4CD4A}" type="datetime1">
              <a:rPr lang="fi-FI" smtClean="0"/>
              <a:t>30.1.2024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229C945-850A-B84E-ADD9-9809E56B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6128676-7DE0-DE4E-A7B4-2E56C0C2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2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726C91-A6FE-3441-A764-79CF0848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0BB0B0-2419-634F-95EA-878537E3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03B1-E4F1-B840-B3EB-3403192BE77E}" type="datetime1">
              <a:rPr lang="fi-FI" smtClean="0"/>
              <a:t>30.1.2024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F34AB5-D6E3-FD48-A46B-3291B805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19C23E5-74E6-B941-A1C6-CC1F409E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83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A2673C0-FB60-6946-A13C-DC27C57F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8A68-CB4B-C847-A3EC-F72CD206FC96}" type="datetime1">
              <a:rPr lang="fi-FI" smtClean="0"/>
              <a:t>30.1.2024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90C1796-3FDB-2241-A6C7-A070A2C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723E77-8499-7B45-9894-38F0A2C6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73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35245C-88D3-B344-A5E4-78AAE8FE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A589A8-4763-3243-BCB9-85806450D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E57D7F-FFEB-E04A-8828-537878683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D9A31E-16F4-DA4D-B8CF-9419A9F1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55FD-96D7-EC42-9D89-B9192CE566F8}" type="datetime1">
              <a:rPr lang="fi-FI" smtClean="0"/>
              <a:t>30.1.2024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D0D621-B744-5B4A-B6CB-FB3D0230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FEB604-2190-364D-9776-B7E18151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21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9DBE2-CAC4-3B48-807D-4BA93EAB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30EA694-1D42-BE4E-BBF5-0C564FBA3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E535506-7175-5142-A0D8-90110FAB7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029221-B69D-6D42-AE19-3BD1C5EC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EB06-C2C9-6141-AA91-250AA4D9D3F2}" type="datetime1">
              <a:rPr lang="fi-FI" smtClean="0"/>
              <a:t>30.1.2024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593506-999B-BF43-9D50-5E538CBA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E720A0-C01B-6C45-AE38-0C8CC4DB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21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896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0706ABC-6C73-5846-A04F-62F05B4D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22E224-D430-B443-9D0C-E9F88E8D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756FB0-4F53-9848-97B2-91F65346B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B1F0-F0BB-ED41-B70D-57B242437F06}" type="datetime1">
              <a:rPr lang="fi-FI" smtClean="0"/>
              <a:t>30.1.2024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737347-ED9D-C743-A276-B8681A7FE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E40F17-99BC-094C-BE33-4FC366B2F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61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970A147E-E1C2-5D42-B3DD-715E928B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34226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1E5F876-A843-1E4E-8585-49231887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352" y="1785871"/>
            <a:ext cx="10376648" cy="1325563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rgbClr val="FFCC11"/>
                </a:solidFill>
              </a:rPr>
              <a:t>Pohjois-Savon tilanne- ja kehityskuva 2024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8B38D25-4AAD-B44C-A689-EB33BA048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238" y="410258"/>
            <a:ext cx="4306795" cy="121473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901E94D-3D54-7A4E-96F9-3DFDFFC60130}"/>
              </a:ext>
            </a:extLst>
          </p:cNvPr>
          <p:cNvSpPr txBox="1"/>
          <p:nvPr/>
        </p:nvSpPr>
        <p:spPr>
          <a:xfrm>
            <a:off x="339888" y="6380855"/>
            <a:ext cx="5534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Heikki Sirviö, aluekehityspäällikkö</a:t>
            </a:r>
          </a:p>
        </p:txBody>
      </p:sp>
    </p:spTree>
    <p:extLst>
      <p:ext uri="{BB962C8B-B14F-4D97-AF65-F5344CB8AC3E}">
        <p14:creationId xmlns:p14="http://schemas.microsoft.com/office/powerpoint/2010/main" val="129930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896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isällön paikkamerkki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1FEE8AC-8200-754B-BFE9-75D7A2F5C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-1"/>
            <a:ext cx="6096000" cy="6870701"/>
          </a:xfr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DF4CF102-933E-C643-843D-4E0048CE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5647544" cy="1325563"/>
          </a:xfrm>
        </p:spPr>
        <p:txBody>
          <a:bodyPr>
            <a:normAutofit/>
          </a:bodyPr>
          <a:lstStyle/>
          <a:p>
            <a:r>
              <a:rPr lang="fi-FI" sz="3200" dirty="0"/>
              <a:t>1. VÄESTÖKEHITYS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0D90FBEA-2DD2-184B-A9F7-86CE4802F620}"/>
              </a:ext>
            </a:extLst>
          </p:cNvPr>
          <p:cNvSpPr txBox="1">
            <a:spLocks/>
          </p:cNvSpPr>
          <p:nvPr/>
        </p:nvSpPr>
        <p:spPr>
          <a:xfrm>
            <a:off x="139645" y="1690688"/>
            <a:ext cx="59563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i-FI" sz="2400" dirty="0"/>
              <a:t>Pohjois-Savon väkiluku on kääntynyt nousuun ja se on kasvanut vuonna 2023 noin 500 hengellä. </a:t>
            </a:r>
          </a:p>
          <a:p>
            <a:pPr lvl="1">
              <a:spcBef>
                <a:spcPts val="600"/>
              </a:spcBef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Väestö kasvaa Kuopion seudulla (+1 500 henkeä). Muiden seutukuntien väkiluku on edelleen laskussa (kokonaismuutos -1 000 henkeä).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Väkiluvun kasvu johtuu lisääntyneestä maahanmuutosta. 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Pitkään jatkuneet syntyvyyden aleneminen ja väestön ikääntyminen laskevat työvoiman tarjontaa.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Ennusteen mukaan Pohjois-Savossa ainoa väestöään säilyttävä kunta on Kuopio. 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Työvoiman tarjonnan turvaaminen edellyttää maakunnan työllisyysasteen nostoa, osaamista tukevien toimenpiteiden lisäystä sekä nuorten koulupudokkuuden vähentämistä.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Tilastokeskus on kaikissa ennusteissaan alimitoittanut Kuopion kasvun toteutuneeseen verrattuna.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Keskusalueiden väestöllinen vetovoima on hyvä ja maahanmuuton lisääntyminen kompensoi alhaista syntyvyyttä ja ikärakenteesta johtuvaa korkeaa kuolleisuutta.</a:t>
            </a:r>
          </a:p>
        </p:txBody>
      </p:sp>
      <p:pic>
        <p:nvPicPr>
          <p:cNvPr id="23" name="Kuva 2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1DDC593-889C-9A4D-9D24-1818566EC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44" y="6319600"/>
            <a:ext cx="2316136" cy="4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2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9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isällön paikkamerkki 14">
            <a:extLst>
              <a:ext uri="{FF2B5EF4-FFF2-40B4-BE49-F238E27FC236}">
                <a16:creationId xmlns:a16="http://schemas.microsoft.com/office/drawing/2014/main" id="{BD59C17A-0631-104E-9597-3D36F8B7E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-3749"/>
            <a:ext cx="6096000" cy="6870701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7635851-0C7C-0649-9D64-736A4690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5647544" cy="1325563"/>
          </a:xfrm>
        </p:spPr>
        <p:txBody>
          <a:bodyPr>
            <a:noAutofit/>
          </a:bodyPr>
          <a:lstStyle/>
          <a:p>
            <a:r>
              <a:rPr lang="fi-FI" sz="2800" dirty="0"/>
              <a:t>2. YMPÄRISTÖN KESTÄVÄ KEHITYS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B50C6B4-51C5-A645-9D0D-4F8F55307DEF}"/>
              </a:ext>
            </a:extLst>
          </p:cNvPr>
          <p:cNvSpPr txBox="1">
            <a:spLocks/>
          </p:cNvSpPr>
          <p:nvPr/>
        </p:nvSpPr>
        <p:spPr>
          <a:xfrm>
            <a:off x="88231" y="1483895"/>
            <a:ext cx="5975684" cy="4693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</a:pPr>
            <a:r>
              <a:rPr lang="fi-FI" sz="2400" dirty="0"/>
              <a:t>Pohjois-Savon kokonaispäästöt ovat laskeneet 41 % ja asukaskohtaiset päästöt 40 % vuosina 2007–2022</a:t>
            </a:r>
          </a:p>
          <a:p>
            <a:pPr>
              <a:spcBef>
                <a:spcPts val="1400"/>
              </a:spcBef>
            </a:pPr>
            <a:r>
              <a:rPr lang="fi-FI" sz="2400" dirty="0"/>
              <a:t>Luonnon monimuotoisuuden kannalta tärkeitä ovat metsät, suot ja vesistöt. Pohjois-Savon metsien vuosikasvu on naapurimaakuntia suurempaa. Vastaavasti hakkuumäärät ovat suuria ja metsien suojeltu pinta-ala on vähäisempi kuin naapurimaakunnissa.</a:t>
            </a:r>
          </a:p>
          <a:p>
            <a:pPr>
              <a:spcBef>
                <a:spcPts val="1400"/>
              </a:spcBef>
            </a:pPr>
            <a:r>
              <a:rPr lang="fi-FI" sz="2400" dirty="0"/>
              <a:t>Uusiutuvan energian osuus energiankulutuksesta on kasvanut voimakkaasti viimeisen vuosikymmenen aikana. Vuonna 2020 uusiutuvan energian osuus oli 53 % primäärienergiankulutuksesta (Itä-Suomen energiatilasto)</a:t>
            </a:r>
          </a:p>
          <a:p>
            <a:pPr lvl="1">
              <a:spcBef>
                <a:spcPts val="1400"/>
              </a:spcBef>
            </a:pPr>
            <a:r>
              <a:rPr lang="fi-FI" sz="2000" dirty="0"/>
              <a:t>Merkittäviä hankkeita biokaasun, aurinko- ja tuulivoiman lisäämiseksi</a:t>
            </a:r>
          </a:p>
          <a:p>
            <a:pPr lvl="1">
              <a:spcBef>
                <a:spcPts val="1400"/>
              </a:spcBef>
            </a:pPr>
            <a:r>
              <a:rPr lang="fi-FI" sz="2000" dirty="0"/>
              <a:t>Investointipotentiaali jopa 4 mrd. €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357C878-200D-114F-93C3-5317FD49F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44" y="6319600"/>
            <a:ext cx="2316136" cy="4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5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8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lattia, sisä, puinen, lyijykynä&#10;&#10;Kuvaus luotu automaattisesti">
            <a:extLst>
              <a:ext uri="{FF2B5EF4-FFF2-40B4-BE49-F238E27FC236}">
                <a16:creationId xmlns:a16="http://schemas.microsoft.com/office/drawing/2014/main" id="{0757A725-AF8F-8C44-AB81-A3A7FB6E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272" y="0"/>
            <a:ext cx="6084732" cy="6858000"/>
          </a:xfrm>
          <a:prstGeom prst="rect">
            <a:avLst/>
          </a:prstGeom>
        </p:spPr>
      </p:pic>
      <p:sp>
        <p:nvSpPr>
          <p:cNvPr id="18" name="Sisällön paikkamerkki 16">
            <a:extLst>
              <a:ext uri="{FF2B5EF4-FFF2-40B4-BE49-F238E27FC236}">
                <a16:creationId xmlns:a16="http://schemas.microsoft.com/office/drawing/2014/main" id="{60589F4A-06E2-1146-A1E9-51622B45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16" y="497474"/>
            <a:ext cx="5052934" cy="597952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i-FI" sz="1800" dirty="0"/>
              <a:t>Pohjois-Savon aluerakenteen ydin muodostuu kolmen kaupunkiseudun – Iisalmen, Kuopio-Siilinjärven ja Varkauden – nauhamaisesta rakenteesta vt5:n ympärillä. </a:t>
            </a:r>
          </a:p>
          <a:p>
            <a:pPr lvl="1">
              <a:spcBef>
                <a:spcPts val="600"/>
              </a:spcBef>
            </a:pPr>
            <a:r>
              <a:rPr lang="fi-FI" sz="1400" dirty="0"/>
              <a:t>Pohjois-Savon liitto on toteuttanut 2021–2023 Viitoskäytävä-hanketta, jonka tavoite on ollut aktivoida vt5:n yhdistämän 900 km pitkän vyöhykkeen kokonaisvaltaista kehittämistä</a:t>
            </a:r>
          </a:p>
          <a:p>
            <a:pPr>
              <a:spcBef>
                <a:spcPts val="600"/>
              </a:spcBef>
            </a:pPr>
            <a:r>
              <a:rPr lang="fi-FI" sz="1800" dirty="0"/>
              <a:t>Liikenneverkkojen kehittäminen on koko Itä-Suomessa jäänyt jälkeen Länsi- ja Etelä-Suomeen verrattuna.</a:t>
            </a:r>
          </a:p>
          <a:p>
            <a:pPr lvl="1">
              <a:spcBef>
                <a:spcPts val="600"/>
              </a:spcBef>
            </a:pPr>
            <a:r>
              <a:rPr lang="fi-FI" sz="1400" dirty="0"/>
              <a:t>Vähäliikenteisten seutu- ja yhdysteiden toimintavarma käytettävyys heikkenee</a:t>
            </a:r>
          </a:p>
          <a:p>
            <a:pPr lvl="1">
              <a:spcBef>
                <a:spcPts val="600"/>
              </a:spcBef>
            </a:pPr>
            <a:r>
              <a:rPr lang="fi-FI" sz="1400" dirty="0"/>
              <a:t>Infran taantuminen vaarantaa yhteiskunnan huoltovarmuutta; yritysten kannalta saavutettavuuden puute johtaa investoinnit vaarantavaan kehitysloukkuun. </a:t>
            </a:r>
          </a:p>
          <a:p>
            <a:pPr>
              <a:spcBef>
                <a:spcPts val="600"/>
              </a:spcBef>
            </a:pPr>
            <a:r>
              <a:rPr lang="fi-FI" sz="1800" dirty="0"/>
              <a:t>Pohjois-Savon kiinteän laajakaistan saavutettavuus pienimmällä, vähintään 2 </a:t>
            </a:r>
            <a:r>
              <a:rPr lang="fi-FI" sz="1800" dirty="0" err="1"/>
              <a:t>Mbit</a:t>
            </a:r>
            <a:r>
              <a:rPr lang="fi-FI" sz="1800" dirty="0"/>
              <a:t>/s -verkolla, oli vuonna 2022 71 % (koko maa 81 %).</a:t>
            </a:r>
          </a:p>
          <a:p>
            <a:pPr lvl="1">
              <a:spcBef>
                <a:spcPts val="600"/>
              </a:spcBef>
            </a:pPr>
            <a:r>
              <a:rPr lang="fi-FI" sz="1400" dirty="0"/>
              <a:t>Harvaan asutussa maakunnassa tietoliikenteen kehityksessä mukana pysymisen kannalta ratkaisevien kiinteiden yhteyksien kehittäminen tarvitsee resursseja. </a:t>
            </a:r>
          </a:p>
          <a:p>
            <a:pPr>
              <a:spcBef>
                <a:spcPts val="1400"/>
              </a:spcBef>
            </a:pPr>
            <a:endParaRPr lang="fi-FI" sz="2200" dirty="0"/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16C22F50-3A16-C44B-A7BA-7801F845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72" y="365125"/>
            <a:ext cx="5495188" cy="1325563"/>
          </a:xfrm>
        </p:spPr>
        <p:txBody>
          <a:bodyPr>
            <a:no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3. ALUE- JA YHDYSKUNTARAKENNE SEKÄ LIIKENNE- JA VIESTIYHTEYDET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3B8E59F-7468-4B4D-8EC5-66F2BA6D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1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51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isällön paikkamerkki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1FEE8AC-8200-754B-BFE9-75D7A2F5C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6096000" cy="6870701"/>
          </a:xfrm>
        </p:spPr>
      </p:pic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F88D770-EB85-6B4F-A1DF-983234427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031" y="6317180"/>
            <a:ext cx="2780050" cy="481875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E3A846DD-9162-294C-9463-CE181D64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63" y="365125"/>
            <a:ext cx="5666875" cy="1325563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4. ELINKEINOT JA TKI-TOIMINTA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7EC3581D-20A6-EB4A-A179-B59234BFD812}"/>
              </a:ext>
            </a:extLst>
          </p:cNvPr>
          <p:cNvSpPr txBox="1">
            <a:spLocks/>
          </p:cNvSpPr>
          <p:nvPr/>
        </p:nvSpPr>
        <p:spPr>
          <a:xfrm>
            <a:off x="6627542" y="533567"/>
            <a:ext cx="5052934" cy="58511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i-FI" sz="2400" dirty="0"/>
              <a:t>Koronapandemia ja sota Ukrainassa ovat luoneet paljon epävarmuutta talouteen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Epävarmuus ei konkretisoitunut aluetalousluvuissa vielä vuonna 2022, mutta vuoden 2023 alkuvuoden tiedot osoittivat merkkejä taantumasta. 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Vuoden 2023 ensimmäisellä puoliskolla Pohjois-Savon liikevaihto säilyi ennallaan, vienti laski 13,4 %, ja palkkasumma kasvoi 6,1 %. Viennin laskuun vaikutti metsäteollisuuden ja rakentamisen korkeasuhdanteen päättyminen. 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Pitkällä aikavälillä yritysten liikevaihdon ja viennin kasvu on ollut Pohjois-Savossa koko maan keskiarvoa parempaa. 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Alueella on tunnistettu toimia joilla TKI-menojen osuutta </a:t>
            </a:r>
            <a:r>
              <a:rPr lang="fi-FI" sz="2400" dirty="0" err="1"/>
              <a:t>BKT:sta</a:t>
            </a:r>
            <a:r>
              <a:rPr lang="fi-FI" sz="2400" dirty="0"/>
              <a:t> voidaan kasvattaa kohti valtakunnallista 4 % tavoitetta. 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TKI-toiminnan lisäämiseksi aktivoidaan yrityksiä hyödyntämään kansallisia ja EU-lähtöisiä yritysrahoituksia TKI-toiminnan kehittämiseen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vahvistetaan elinkeino- ja yrityslähtöisiä toimintamalleja, jotka mahdollistavat TKI-potentiaalin realisoitumisen </a:t>
            </a:r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ED4876A-1ED1-AD4B-A322-85E085C35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6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8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28043BAD-C128-1344-B8CE-F703EBBD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60" y="365125"/>
            <a:ext cx="5176104" cy="1325563"/>
          </a:xfrm>
        </p:spPr>
        <p:txBody>
          <a:bodyPr>
            <a:noAutofit/>
          </a:bodyPr>
          <a:lstStyle/>
          <a:p>
            <a:r>
              <a:rPr lang="fi-FI" sz="3200" dirty="0"/>
              <a:t>5. TYÖVOIMAN SAATAVUUS, OSAAMINEN JA SIVISTYS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595BF4F4-33D2-7842-B453-6E06568ED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6096000" cy="6870701"/>
          </a:xfrm>
        </p:spPr>
      </p:pic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E6B16893-4D81-774D-B723-3525B451BD5F}"/>
              </a:ext>
            </a:extLst>
          </p:cNvPr>
          <p:cNvSpPr txBox="1">
            <a:spLocks/>
          </p:cNvSpPr>
          <p:nvPr/>
        </p:nvSpPr>
        <p:spPr>
          <a:xfrm>
            <a:off x="6275260" y="1512557"/>
            <a:ext cx="5647543" cy="4819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i-FI" sz="2400" dirty="0"/>
              <a:t>Pohjois-Savon työllisyysaste (15–64 v.) oli vuonna 2023 72,2 %. Työttömien työnhakijoiden osuus työvoimasta Pohjois-Savossa oli joulukuussa 11,9 %, mikä on 1,5 prosenttiyksikköä viime vuotta korkeampi. 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Koko maan työllisyysaste oli vuonna 2023 73,6 % ja työttömien työnhakijoiden osuus työvoimasta marraskuussa 11,2 %. 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Vuonna 2025 työmarkkinoiden odotetaan elpyvän työttömyyden kääntyessä laskuun ja työllisyysasteen kääntyessä kasvuun.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Vuoden 2023 tammi-joulukuun aikana uusia avoimia työpaikkoja ilmoitettiin Pohjois-Savon Työ- ja elinkeinotoimistoon 38 509, mikä on 13 230 työpaikkaa vähemmän (25,6 %) kuin edellisen vuoden vastaavalla ajanjaksolla. 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Suhdannetilanteen heikkenemisestä huolimatta työmarkkinoiden suurimmat haasteet liittyvät osaavan työvoiman saatavuuteen. 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Kohtaanto-ongelma toimialoja Pohjois-Savossa ovat majoitus-, ravitsemis- ja matkailupalvelut, teknologiateollisuus ja palvelut, liikenne ja logistiikka sekä rakennettu ympäristö.</a:t>
            </a:r>
          </a:p>
          <a:p>
            <a:pPr lvl="1">
              <a:spcBef>
                <a:spcPts val="600"/>
              </a:spcBef>
            </a:pPr>
            <a:r>
              <a:rPr lang="fi-FI" sz="2000" dirty="0"/>
              <a:t>Sote-alan työvoimapulaan ei ole odotettavissa helpotusta, vaikka kansainvälinen rekrytointi yleistyy.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Väestön koulutusrakenne on kohentunut viime vuosina. Pohjois-Savossa v. 2022 tutkinnon suorittaneiden yli 15-vuotiaiden osuus oli noin prosenttiyksikön korkeampi kuin koko maassa.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DAE79E0-4B9D-8244-8854-9A111D9F9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9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8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F88D770-EB85-6B4F-A1DF-983234427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031" y="6317180"/>
            <a:ext cx="2780050" cy="481875"/>
          </a:xfrm>
          <a:prstGeom prst="rect">
            <a:avLst/>
          </a:prstGeom>
        </p:spPr>
      </p:pic>
      <p:pic>
        <p:nvPicPr>
          <p:cNvPr id="14" name="Sisällön paikkamerkki 14">
            <a:extLst>
              <a:ext uri="{FF2B5EF4-FFF2-40B4-BE49-F238E27FC236}">
                <a16:creationId xmlns:a16="http://schemas.microsoft.com/office/drawing/2014/main" id="{F59205EE-0FFF-494E-937B-D06EED2F8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3749"/>
            <a:ext cx="6096000" cy="6870701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191DB194-E8BA-4949-89AE-315E815D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5647544" cy="1325563"/>
          </a:xfrm>
        </p:spPr>
        <p:txBody>
          <a:bodyPr>
            <a:noAutofit/>
          </a:bodyPr>
          <a:lstStyle/>
          <a:p>
            <a:r>
              <a:rPr lang="fi-FI" sz="3200" dirty="0"/>
              <a:t>6. OSALLISUUS JA HYVINVOINTI 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A728FE84-B014-3E4B-BBB1-98C15929B531}"/>
              </a:ext>
            </a:extLst>
          </p:cNvPr>
          <p:cNvSpPr txBox="1">
            <a:spLocks/>
          </p:cNvSpPr>
          <p:nvPr/>
        </p:nvSpPr>
        <p:spPr>
          <a:xfrm>
            <a:off x="448456" y="1825625"/>
            <a:ext cx="54911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</a:pPr>
            <a:r>
              <a:rPr lang="fi-FI" sz="2400" dirty="0"/>
              <a:t>Pohjois-Savo on korkean sairastavuuden maakunta. Puutteet väestön hyvinvoinnissa laskevat Pohjois-Savon kilpailukykyä ja alentavat maakunnan työllisyysastetta ja tuottavuutta.</a:t>
            </a:r>
          </a:p>
          <a:p>
            <a:pPr lvl="1">
              <a:spcBef>
                <a:spcPts val="1400"/>
              </a:spcBef>
            </a:pPr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Ongelmana palvelujen saatavuus, jota rajoittavat hyvinvointialueen rahoitustilanne sekä osaavan työvoiman saatavuus. </a:t>
            </a:r>
            <a:endParaRPr lang="fi-FI" sz="2000" dirty="0"/>
          </a:p>
          <a:p>
            <a:pPr>
              <a:spcBef>
                <a:spcPts val="1400"/>
              </a:spcBef>
            </a:pPr>
            <a:r>
              <a:rPr lang="fi-FI" sz="24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Väestön hyvinvointiin </a:t>
            </a:r>
            <a:r>
              <a:rPr lang="fi-FI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tarvitaan ylimaakunnallista satsaamista Itä-Suomen yhteistoiminta-alueella. </a:t>
            </a:r>
          </a:p>
          <a:p>
            <a:pPr lvl="1">
              <a:spcBef>
                <a:spcPts val="1400"/>
              </a:spcBef>
            </a:pPr>
            <a:r>
              <a:rPr lang="fi-FI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Itä-Suomen yliopiston terveystutkimus- ja vaikuttavuusosaaminen tulee hyödyntää täysimääräisesti ja luoda yhdessä valtion kanssa vaikuttavuutta sote-alalle sekä ennaltaehkäisyyn.</a:t>
            </a:r>
            <a:endParaRPr lang="fi-FI" sz="20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26F88E4-E8FA-5F4A-8CC4-D1C1BDD3E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4" y="6319600"/>
            <a:ext cx="2316136" cy="4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8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elta-oranss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L_esitys2022" id="{6510A77E-3D41-46F6-96C7-8B557DBD956C}" vid="{0B30294F-9649-459E-8877-39414406D34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2BA730BBA5CA44FABC43D3B76C31DDA" ma:contentTypeVersion="18" ma:contentTypeDescription="Luo uusi asiakirja." ma:contentTypeScope="" ma:versionID="fef308e0686fb8184de04f7efda15bd0">
  <xsd:schema xmlns:xsd="http://www.w3.org/2001/XMLSchema" xmlns:xs="http://www.w3.org/2001/XMLSchema" xmlns:p="http://schemas.microsoft.com/office/2006/metadata/properties" xmlns:ns2="20687e04-2b66-4153-a4a5-df37f3cb410c" xmlns:ns3="27da45db-5c56-40f0-812e-9e795a9ded2e" targetNamespace="http://schemas.microsoft.com/office/2006/metadata/properties" ma:root="true" ma:fieldsID="892b2e24256e0920c064d0328b891ff2" ns2:_="" ns3:_="">
    <xsd:import namespace="20687e04-2b66-4153-a4a5-df37f3cb410c"/>
    <xsd:import namespace="27da45db-5c56-40f0-812e-9e795a9ded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87e04-2b66-4153-a4a5-df37f3cb4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04f3aec6-172b-4261-a579-1b9c936781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a45db-5c56-40f0-812e-9e795a9ded2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89bfb88-a4b8-407b-b9ae-716c5ce0db20}" ma:internalName="TaxCatchAll" ma:showField="CatchAllData" ma:web="27da45db-5c56-40f0-812e-9e795a9ded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da45db-5c56-40f0-812e-9e795a9ded2e">
      <UserInfo>
        <DisplayName>Laakko Katja</DisplayName>
        <AccountId>88</AccountId>
        <AccountType/>
      </UserInfo>
    </SharedWithUsers>
    <lcf76f155ced4ddcb4097134ff3c332f xmlns="20687e04-2b66-4153-a4a5-df37f3cb410c">
      <Terms xmlns="http://schemas.microsoft.com/office/infopath/2007/PartnerControls"/>
    </lcf76f155ced4ddcb4097134ff3c332f>
    <TaxCatchAll xmlns="27da45db-5c56-40f0-812e-9e795a9ded2e" xsi:nil="true"/>
  </documentManagement>
</p:properties>
</file>

<file path=customXml/itemProps1.xml><?xml version="1.0" encoding="utf-8"?>
<ds:datastoreItem xmlns:ds="http://schemas.openxmlformats.org/officeDocument/2006/customXml" ds:itemID="{824CEF85-2136-4080-939C-61C54EA846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12CCA-868E-4EF3-A582-03A539A5527F}"/>
</file>

<file path=customXml/itemProps3.xml><?xml version="1.0" encoding="utf-8"?>
<ds:datastoreItem xmlns:ds="http://schemas.openxmlformats.org/officeDocument/2006/customXml" ds:itemID="{A5266335-40BF-4B50-B315-173B332CB813}">
  <ds:schemaRefs>
    <ds:schemaRef ds:uri="http://schemas.microsoft.com/office/2006/metadata/properties"/>
    <ds:schemaRef ds:uri="http://schemas.microsoft.com/office/infopath/2007/PartnerControls"/>
    <ds:schemaRef ds:uri="27da45db-5c56-40f0-812e-9e795a9ded2e"/>
    <ds:schemaRef ds:uri="20687e04-2b66-4153-a4a5-df37f3cb41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PSL_esitys2022</Template>
  <TotalTime>406</TotalTime>
  <Words>671</Words>
  <Application>Microsoft Office PowerPoint</Application>
  <PresentationFormat>Laajakuva</PresentationFormat>
  <Paragraphs>47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Office-teema</vt:lpstr>
      <vt:lpstr>Pohjois-Savon tilanne- ja kehityskuva 2024</vt:lpstr>
      <vt:lpstr>1. VÄESTÖKEHITYS</vt:lpstr>
      <vt:lpstr>2. YMPÄRISTÖN KESTÄVÄ KEHITYS </vt:lpstr>
      <vt:lpstr>3. ALUE- JA YHDYSKUNTARAKENNE SEKÄ LIIKENNE- JA VIESTIYHTEYDET</vt:lpstr>
      <vt:lpstr>4. ELINKEINOT JA TKI-TOIMINTA</vt:lpstr>
      <vt:lpstr>5. TYÖVOIMAN SAATAVUUS, OSAAMINEN JA SIVISTYS </vt:lpstr>
      <vt:lpstr>6. OSALLISUUS JA HYVINVOINTI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Intke Maarit</dc:creator>
  <cp:keywords/>
  <dc:description/>
  <cp:lastModifiedBy>Sirviö Heikki</cp:lastModifiedBy>
  <cp:revision>14</cp:revision>
  <dcterms:created xsi:type="dcterms:W3CDTF">2022-11-29T08:01:46Z</dcterms:created>
  <dcterms:modified xsi:type="dcterms:W3CDTF">2024-01-30T07:51:42Z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0x01010042BA730BBA5CA44FABC43D3B76C31DDA</vt:lpwstr>
  </property>
  <property fmtid="{D5CDD505-2E9C-101B-9397-08002B2CF9AE}" pid="3" name="MediaServiceImageTags">
    <vt:lpwstr/>
  </property>
</Properties>
</file>